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92" r:id="rId5"/>
    <p:sldId id="275" r:id="rId6"/>
    <p:sldId id="295" r:id="rId7"/>
    <p:sldId id="283" r:id="rId8"/>
    <p:sldId id="282" r:id="rId9"/>
    <p:sldId id="29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A60A"/>
    <a:srgbClr val="98432A"/>
    <a:srgbClr val="26C4B1"/>
    <a:srgbClr val="F8F6F5"/>
    <a:srgbClr val="10CFDE"/>
    <a:srgbClr val="197373"/>
    <a:srgbClr val="446992"/>
    <a:srgbClr val="AEC2D8"/>
    <a:srgbClr val="D84400"/>
    <a:srgbClr val="446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linkedin.com/in/uchechukwu-obi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113" y="2452318"/>
            <a:ext cx="7674361" cy="1638264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Data Quality Assurance Pipeline: Automated Analysis &amp; Reporting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92231" y="5409734"/>
            <a:ext cx="3837486" cy="9912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200" b="1" dirty="0"/>
              <a:t>Presented By:</a:t>
            </a:r>
          </a:p>
          <a:p>
            <a:pPr>
              <a:spcBef>
                <a:spcPts val="0"/>
              </a:spcBef>
            </a:pPr>
            <a:r>
              <a:rPr lang="en-US" sz="2400" b="1" dirty="0"/>
              <a:t>Uchechukwu Obi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[Working Student – Statista Data Quality Team]</a:t>
            </a:r>
          </a:p>
          <a:p>
            <a:endParaRPr lang="en-US" dirty="0"/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BD56665-5E0D-AD0F-DB13-5DB48DD47FEB}"/>
              </a:ext>
            </a:extLst>
          </p:cNvPr>
          <p:cNvSpPr txBox="1">
            <a:spLocks/>
          </p:cNvSpPr>
          <p:nvPr/>
        </p:nvSpPr>
        <p:spPr>
          <a:xfrm>
            <a:off x="1640910" y="4144317"/>
            <a:ext cx="6288065" cy="1370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i="1" dirty="0">
                <a:solidFill>
                  <a:srgbClr val="98432A"/>
                </a:solidFill>
              </a:rPr>
              <a:t>“Ensuring accurate, consistent, and actionable company data with AI-assisted validation”</a:t>
            </a:r>
            <a:endParaRPr lang="en-US" i="1" dirty="0">
              <a:solidFill>
                <a:srgbClr val="98432A"/>
              </a:solidFill>
            </a:endParaRPr>
          </a:p>
        </p:txBody>
      </p:sp>
      <p:pic>
        <p:nvPicPr>
          <p:cNvPr id="11" name="Picture Placeholder 10" descr="A diagram of data quality rules&#10;&#10;AI-generated content may be incorrect.">
            <a:extLst>
              <a:ext uri="{FF2B5EF4-FFF2-40B4-BE49-F238E27FC236}">
                <a16:creationId xmlns:a16="http://schemas.microsoft.com/office/drawing/2014/main" id="{35F4DEB5-6DDB-12C4-CDEE-B08637C78D53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/>
          <a:srcRect l="6458" r="6458"/>
          <a:stretch>
            <a:fillRect/>
          </a:stretch>
        </p:blipFill>
        <p:spPr>
          <a:xfrm>
            <a:off x="8836432" y="1918527"/>
            <a:ext cx="2704217" cy="289199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BA3B4A-E8E5-DE76-8662-E96A92B53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422"/>
            <a:ext cx="3382027" cy="1074967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64A451F-9202-4EB0-E176-9D2408535BF5}"/>
              </a:ext>
            </a:extLst>
          </p:cNvPr>
          <p:cNvSpPr txBox="1">
            <a:spLocks/>
          </p:cNvSpPr>
          <p:nvPr/>
        </p:nvSpPr>
        <p:spPr>
          <a:xfrm>
            <a:off x="333762" y="6106847"/>
            <a:ext cx="5353054" cy="58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/>
              <a:t>Date: 11</a:t>
            </a:r>
            <a:r>
              <a:rPr lang="en-US" sz="1600" b="1" baseline="30000" dirty="0"/>
              <a:t>th</a:t>
            </a:r>
            <a:r>
              <a:rPr lang="en-US" sz="1600" b="1" dirty="0"/>
              <a:t> September 2025 </a:t>
            </a:r>
            <a:r>
              <a:rPr lang="en-US" sz="1600" dirty="0"/>
              <a:t>— Internal Project Presentation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FF214C-D271-A2D8-BB08-235BB880C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331" y="2733966"/>
            <a:ext cx="1211782" cy="1074967"/>
          </a:xfrm>
          <a:prstGeom prst="rect">
            <a:avLst/>
          </a:prstGeom>
        </p:spPr>
      </p:pic>
      <p:pic>
        <p:nvPicPr>
          <p:cNvPr id="16" name="Jupyter notebook Video">
            <a:hlinkClick r:id="" action="ppaction://media"/>
            <a:extLst>
              <a:ext uri="{FF2B5EF4-FFF2-40B4-BE49-F238E27FC236}">
                <a16:creationId xmlns:a16="http://schemas.microsoft.com/office/drawing/2014/main" id="{4CB38E31-677E-CDFB-750D-C4666AFEF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91280" y="10423"/>
            <a:ext cx="5110480" cy="27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997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54" y="274955"/>
            <a:ext cx="11056425" cy="843145"/>
          </a:xfrm>
        </p:spPr>
        <p:txBody>
          <a:bodyPr/>
          <a:lstStyle/>
          <a:p>
            <a:r>
              <a:rPr lang="en-US" sz="3200" dirty="0"/>
              <a:t>The Challenge: Ensuring Accurate &amp; Consistent Financial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6614" y="961560"/>
            <a:ext cx="10876147" cy="865524"/>
          </a:xfrm>
        </p:spPr>
        <p:txBody>
          <a:bodyPr/>
          <a:lstStyle/>
          <a:p>
            <a:pPr algn="l"/>
            <a:r>
              <a:rPr lang="en-US" sz="2000" dirty="0"/>
              <a:t>Companies rely on financial datasets for reporting and strategic decisions, but inconsistencies and missing values often lead to delays, errors, and unreliable insights.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7082" y="1786506"/>
            <a:ext cx="3223441" cy="510260"/>
          </a:xfrm>
        </p:spPr>
        <p:txBody>
          <a:bodyPr/>
          <a:lstStyle/>
          <a:p>
            <a:pPr algn="l"/>
            <a:r>
              <a:rPr lang="en-US" b="1" dirty="0"/>
              <a:t>Key Pain Points of input Data: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7499206" y="6497885"/>
            <a:ext cx="4550831" cy="3651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Quality Assurance Pipeline: Automated Analysis &amp; Reporting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88C2C-334A-A9A0-1CB2-C4B3D6CE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54" y="1109285"/>
            <a:ext cx="510260" cy="510260"/>
          </a:xfrm>
          <a:prstGeom prst="rect">
            <a:avLst/>
          </a:prstGeom>
        </p:spPr>
      </p:pic>
      <p:grpSp>
        <p:nvGrpSpPr>
          <p:cNvPr id="12" name="Google Shape;9628;p61">
            <a:extLst>
              <a:ext uri="{FF2B5EF4-FFF2-40B4-BE49-F238E27FC236}">
                <a16:creationId xmlns:a16="http://schemas.microsoft.com/office/drawing/2014/main" id="{79B92FD5-10A6-64E7-1FE7-CF09BFAE4492}"/>
              </a:ext>
            </a:extLst>
          </p:cNvPr>
          <p:cNvGrpSpPr/>
          <p:nvPr/>
        </p:nvGrpSpPr>
        <p:grpSpPr>
          <a:xfrm>
            <a:off x="411586" y="2170416"/>
            <a:ext cx="299043" cy="301204"/>
            <a:chOff x="3979435" y="1976585"/>
            <a:chExt cx="345265" cy="349848"/>
          </a:xfrm>
        </p:grpSpPr>
        <p:sp>
          <p:nvSpPr>
            <p:cNvPr id="13" name="Google Shape;9629;p61">
              <a:extLst>
                <a:ext uri="{FF2B5EF4-FFF2-40B4-BE49-F238E27FC236}">
                  <a16:creationId xmlns:a16="http://schemas.microsoft.com/office/drawing/2014/main" id="{056C3961-A2ED-0383-218E-1C728CCF8205}"/>
                </a:ext>
              </a:extLst>
            </p:cNvPr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30;p61">
              <a:extLst>
                <a:ext uri="{FF2B5EF4-FFF2-40B4-BE49-F238E27FC236}">
                  <a16:creationId xmlns:a16="http://schemas.microsoft.com/office/drawing/2014/main" id="{83D24B0E-B21E-183E-38E0-946C6D25DA25}"/>
                </a:ext>
              </a:extLst>
            </p:cNvPr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31;p61">
              <a:extLst>
                <a:ext uri="{FF2B5EF4-FFF2-40B4-BE49-F238E27FC236}">
                  <a16:creationId xmlns:a16="http://schemas.microsoft.com/office/drawing/2014/main" id="{4C6EBB50-6778-8CA3-914B-6A3DFC841C21}"/>
                </a:ext>
              </a:extLst>
            </p:cNvPr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32;p61">
              <a:extLst>
                <a:ext uri="{FF2B5EF4-FFF2-40B4-BE49-F238E27FC236}">
                  <a16:creationId xmlns:a16="http://schemas.microsoft.com/office/drawing/2014/main" id="{89064194-649A-FB3B-B517-32AC289ED726}"/>
                </a:ext>
              </a:extLst>
            </p:cNvPr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33;p61">
              <a:extLst>
                <a:ext uri="{FF2B5EF4-FFF2-40B4-BE49-F238E27FC236}">
                  <a16:creationId xmlns:a16="http://schemas.microsoft.com/office/drawing/2014/main" id="{C4503A00-19D4-7C2B-8805-D47F7C8EAE6C}"/>
                </a:ext>
              </a:extLst>
            </p:cNvPr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34;p61">
              <a:extLst>
                <a:ext uri="{FF2B5EF4-FFF2-40B4-BE49-F238E27FC236}">
                  <a16:creationId xmlns:a16="http://schemas.microsoft.com/office/drawing/2014/main" id="{84ADA2AC-4E9A-565A-A6AB-07A30CC2001B}"/>
                </a:ext>
              </a:extLst>
            </p:cNvPr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35;p61">
              <a:extLst>
                <a:ext uri="{FF2B5EF4-FFF2-40B4-BE49-F238E27FC236}">
                  <a16:creationId xmlns:a16="http://schemas.microsoft.com/office/drawing/2014/main" id="{B01BBB37-EBA7-E86A-ED25-6CBE7B4282C5}"/>
                </a:ext>
              </a:extLst>
            </p:cNvPr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636;p61">
              <a:extLst>
                <a:ext uri="{FF2B5EF4-FFF2-40B4-BE49-F238E27FC236}">
                  <a16:creationId xmlns:a16="http://schemas.microsoft.com/office/drawing/2014/main" id="{492BE9AA-D849-EE80-BA79-E2B4BC18FE84}"/>
                </a:ext>
              </a:extLst>
            </p:cNvPr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637;p61">
              <a:extLst>
                <a:ext uri="{FF2B5EF4-FFF2-40B4-BE49-F238E27FC236}">
                  <a16:creationId xmlns:a16="http://schemas.microsoft.com/office/drawing/2014/main" id="{34754A00-2E7C-F2F8-42AA-46B43C1908B9}"/>
                </a:ext>
              </a:extLst>
            </p:cNvPr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38;p61">
              <a:extLst>
                <a:ext uri="{FF2B5EF4-FFF2-40B4-BE49-F238E27FC236}">
                  <a16:creationId xmlns:a16="http://schemas.microsoft.com/office/drawing/2014/main" id="{F7EBA21E-A649-AD86-C62D-217226C81868}"/>
                </a:ext>
              </a:extLst>
            </p:cNvPr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39;p61">
              <a:extLst>
                <a:ext uri="{FF2B5EF4-FFF2-40B4-BE49-F238E27FC236}">
                  <a16:creationId xmlns:a16="http://schemas.microsoft.com/office/drawing/2014/main" id="{509931A8-5147-AEA8-F0C3-0E97E1819513}"/>
                </a:ext>
              </a:extLst>
            </p:cNvPr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40;p61">
              <a:extLst>
                <a:ext uri="{FF2B5EF4-FFF2-40B4-BE49-F238E27FC236}">
                  <a16:creationId xmlns:a16="http://schemas.microsoft.com/office/drawing/2014/main" id="{04220038-C04F-6A5C-8761-DA26B605A0CA}"/>
                </a:ext>
              </a:extLst>
            </p:cNvPr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41;p61">
              <a:extLst>
                <a:ext uri="{FF2B5EF4-FFF2-40B4-BE49-F238E27FC236}">
                  <a16:creationId xmlns:a16="http://schemas.microsoft.com/office/drawing/2014/main" id="{E58F5ECE-7463-F40A-557F-E99C8733C48D}"/>
                </a:ext>
              </a:extLst>
            </p:cNvPr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2;p61">
              <a:extLst>
                <a:ext uri="{FF2B5EF4-FFF2-40B4-BE49-F238E27FC236}">
                  <a16:creationId xmlns:a16="http://schemas.microsoft.com/office/drawing/2014/main" id="{64E85D69-C5E7-D53D-C920-02D65A3C0858}"/>
                </a:ext>
              </a:extLst>
            </p:cNvPr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43;p61">
              <a:extLst>
                <a:ext uri="{FF2B5EF4-FFF2-40B4-BE49-F238E27FC236}">
                  <a16:creationId xmlns:a16="http://schemas.microsoft.com/office/drawing/2014/main" id="{26E357F1-9A3F-3806-A4B5-3A7F3F654895}"/>
                </a:ext>
              </a:extLst>
            </p:cNvPr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44;p61">
              <a:extLst>
                <a:ext uri="{FF2B5EF4-FFF2-40B4-BE49-F238E27FC236}">
                  <a16:creationId xmlns:a16="http://schemas.microsoft.com/office/drawing/2014/main" id="{9FFCD99E-0D5E-47B6-0E80-06ED5DC38B2F}"/>
                </a:ext>
              </a:extLst>
            </p:cNvPr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45;p61">
              <a:extLst>
                <a:ext uri="{FF2B5EF4-FFF2-40B4-BE49-F238E27FC236}">
                  <a16:creationId xmlns:a16="http://schemas.microsoft.com/office/drawing/2014/main" id="{3CAAFECC-B123-86E3-01F1-CD6C8B0E789B}"/>
                </a:ext>
              </a:extLst>
            </p:cNvPr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6252B38B-BC0D-109B-5D0C-405CA0B58A70}"/>
              </a:ext>
            </a:extLst>
          </p:cNvPr>
          <p:cNvSpPr txBox="1">
            <a:spLocks/>
          </p:cNvSpPr>
          <p:nvPr/>
        </p:nvSpPr>
        <p:spPr>
          <a:xfrm>
            <a:off x="707305" y="2089936"/>
            <a:ext cx="6370774" cy="5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Manual verification of fiscal data is time-consuming.</a:t>
            </a:r>
            <a:endParaRPr 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A89917-5E75-85F2-A3CF-6EED454C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324" y="110032"/>
            <a:ext cx="1677676" cy="32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59EBEE6-17C8-8A5D-B3DE-203E6B19E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73" y="2517829"/>
            <a:ext cx="322545" cy="289178"/>
          </a:xfrm>
          <a:prstGeom prst="rect">
            <a:avLst/>
          </a:prstGeom>
        </p:spPr>
      </p:pic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4C19971D-9964-5C90-B8B5-9B8CF2249753}"/>
              </a:ext>
            </a:extLst>
          </p:cNvPr>
          <p:cNvSpPr txBox="1">
            <a:spLocks/>
          </p:cNvSpPr>
          <p:nvPr/>
        </p:nvSpPr>
        <p:spPr>
          <a:xfrm>
            <a:off x="690510" y="2423698"/>
            <a:ext cx="6624690" cy="5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Standardize missing values and fiscal period formats is required</a:t>
            </a:r>
            <a:endParaRPr lang="en-US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C025F20-D850-C344-35A5-72FB106AF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54" y="2913544"/>
            <a:ext cx="322544" cy="348348"/>
          </a:xfrm>
          <a:prstGeom prst="rect">
            <a:avLst/>
          </a:prstGeom>
        </p:spPr>
      </p:pic>
      <p:sp>
        <p:nvSpPr>
          <p:cNvPr id="56" name="Text Placeholder 23">
            <a:extLst>
              <a:ext uri="{FF2B5EF4-FFF2-40B4-BE49-F238E27FC236}">
                <a16:creationId xmlns:a16="http://schemas.microsoft.com/office/drawing/2014/main" id="{02ECFDD0-15C0-987B-6057-EABE570FAB18}"/>
              </a:ext>
            </a:extLst>
          </p:cNvPr>
          <p:cNvSpPr txBox="1">
            <a:spLocks/>
          </p:cNvSpPr>
          <p:nvPr/>
        </p:nvSpPr>
        <p:spPr>
          <a:xfrm>
            <a:off x="690510" y="2734705"/>
            <a:ext cx="6370774" cy="5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Reporting lacks standardization, making insights hard to trust.</a:t>
            </a:r>
            <a:endParaRPr lang="en-US" b="1" dirty="0"/>
          </a:p>
        </p:txBody>
      </p:sp>
      <p:sp>
        <p:nvSpPr>
          <p:cNvPr id="57" name="Text Placeholder 23">
            <a:extLst>
              <a:ext uri="{FF2B5EF4-FFF2-40B4-BE49-F238E27FC236}">
                <a16:creationId xmlns:a16="http://schemas.microsoft.com/office/drawing/2014/main" id="{76AF86D3-8351-11E7-1C78-C78B005A6DA7}"/>
              </a:ext>
            </a:extLst>
          </p:cNvPr>
          <p:cNvSpPr txBox="1">
            <a:spLocks/>
          </p:cNvSpPr>
          <p:nvPr/>
        </p:nvSpPr>
        <p:spPr>
          <a:xfrm>
            <a:off x="266354" y="3309868"/>
            <a:ext cx="2063487" cy="5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Project Objectives:</a:t>
            </a: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BB7EE1C1-5FB6-0B8C-8BD3-A7B7C62AADEB}"/>
              </a:ext>
            </a:extLst>
          </p:cNvPr>
          <p:cNvSpPr>
            <a:spLocks noGrp="1" noChangeArrowheads="1"/>
          </p:cNvSpPr>
          <p:nvPr>
            <p:ph type="body" sz="quarter" idx="31"/>
          </p:nvPr>
        </p:nvSpPr>
        <p:spPr bwMode="auto">
          <a:xfrm>
            <a:off x="307651" y="3705099"/>
            <a:ext cx="10886518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600" dirty="0"/>
              <a:t>✅ </a:t>
            </a:r>
            <a:r>
              <a:rPr lang="en-US" sz="1600" dirty="0"/>
              <a:t>Automate data quality checks on financial datasets.</a:t>
            </a:r>
            <a:br>
              <a:rPr lang="en-US" sz="1600" dirty="0"/>
            </a:br>
            <a:r>
              <a:rPr lang="en-DE" sz="1600" dirty="0"/>
              <a:t>✅ </a:t>
            </a:r>
            <a:r>
              <a:rPr lang="en-US" sz="1600" dirty="0"/>
              <a:t>Standardize missing values and fiscal period formats.</a:t>
            </a:r>
            <a:br>
              <a:rPr lang="en-US" sz="1600" dirty="0"/>
            </a:br>
            <a:r>
              <a:rPr lang="en-DE" sz="1600" dirty="0"/>
              <a:t>✅ </a:t>
            </a:r>
            <a:r>
              <a:rPr lang="en-US" sz="1600" dirty="0"/>
              <a:t>Leverage AI (LLM) to provide contextual insights and peer comparisons, using a multi-provider fallback: </a:t>
            </a:r>
            <a:r>
              <a:rPr lang="en-US" sz="1600" dirty="0" err="1"/>
              <a:t>Groq</a:t>
            </a:r>
            <a:r>
              <a:rPr lang="en-US" sz="1600" dirty="0"/>
              <a:t> API, then Gemini API, and finally a mock fallback to ensure consistent outputs.</a:t>
            </a:r>
            <a:br>
              <a:rPr lang="en-US" sz="1600" dirty="0"/>
            </a:br>
            <a:r>
              <a:rPr lang="en-DE" sz="1600" dirty="0"/>
              <a:t>✅ </a:t>
            </a:r>
            <a:r>
              <a:rPr lang="en-US" sz="1600" dirty="0"/>
              <a:t>Generate unified outputs (dashboards and Excel reports) for faster, more reliable </a:t>
            </a:r>
            <a:r>
              <a:rPr lang="en-US" dirty="0"/>
              <a:t>decision-making.</a:t>
            </a:r>
            <a:endParaRPr lang="en-DE" altLang="en-DE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1B9BBEC4-EB4E-DBDD-686F-53BD02A12E7B}"/>
              </a:ext>
            </a:extLst>
          </p:cNvPr>
          <p:cNvSpPr/>
          <p:nvPr/>
        </p:nvSpPr>
        <p:spPr>
          <a:xfrm>
            <a:off x="1839183" y="5824617"/>
            <a:ext cx="300625" cy="1233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C661E0E8-CE11-AD19-5849-38B7B788D790}"/>
              </a:ext>
            </a:extLst>
          </p:cNvPr>
          <p:cNvSpPr/>
          <p:nvPr/>
        </p:nvSpPr>
        <p:spPr>
          <a:xfrm>
            <a:off x="5111162" y="5824617"/>
            <a:ext cx="300625" cy="1233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48" name="Arrow: Right 2047">
            <a:extLst>
              <a:ext uri="{FF2B5EF4-FFF2-40B4-BE49-F238E27FC236}">
                <a16:creationId xmlns:a16="http://schemas.microsoft.com/office/drawing/2014/main" id="{E39A4418-A27C-7150-40A3-1A4E2DA55A84}"/>
              </a:ext>
            </a:extLst>
          </p:cNvPr>
          <p:cNvSpPr/>
          <p:nvPr/>
        </p:nvSpPr>
        <p:spPr>
          <a:xfrm>
            <a:off x="7593455" y="5818479"/>
            <a:ext cx="300625" cy="1233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49" name="Arrow: Right 2048">
            <a:extLst>
              <a:ext uri="{FF2B5EF4-FFF2-40B4-BE49-F238E27FC236}">
                <a16:creationId xmlns:a16="http://schemas.microsoft.com/office/drawing/2014/main" id="{F329AD27-CCDD-E789-C2DD-4F2ED208A0C8}"/>
              </a:ext>
            </a:extLst>
          </p:cNvPr>
          <p:cNvSpPr/>
          <p:nvPr/>
        </p:nvSpPr>
        <p:spPr>
          <a:xfrm>
            <a:off x="9887756" y="5818479"/>
            <a:ext cx="300625" cy="12336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51" name="Text Placeholder 23">
            <a:extLst>
              <a:ext uri="{FF2B5EF4-FFF2-40B4-BE49-F238E27FC236}">
                <a16:creationId xmlns:a16="http://schemas.microsoft.com/office/drawing/2014/main" id="{6AC2D9D0-4B34-1A05-C284-A89F8988E77F}"/>
              </a:ext>
            </a:extLst>
          </p:cNvPr>
          <p:cNvSpPr txBox="1">
            <a:spLocks/>
          </p:cNvSpPr>
          <p:nvPr/>
        </p:nvSpPr>
        <p:spPr>
          <a:xfrm>
            <a:off x="212059" y="5599472"/>
            <a:ext cx="1590728" cy="5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Data Ingestion</a:t>
            </a:r>
          </a:p>
        </p:txBody>
      </p:sp>
      <p:sp>
        <p:nvSpPr>
          <p:cNvPr id="2052" name="Text Placeholder 23">
            <a:extLst>
              <a:ext uri="{FF2B5EF4-FFF2-40B4-BE49-F238E27FC236}">
                <a16:creationId xmlns:a16="http://schemas.microsoft.com/office/drawing/2014/main" id="{80E05539-24AB-C799-AD5F-FCC6AFF53192}"/>
              </a:ext>
            </a:extLst>
          </p:cNvPr>
          <p:cNvSpPr txBox="1">
            <a:spLocks/>
          </p:cNvSpPr>
          <p:nvPr/>
        </p:nvSpPr>
        <p:spPr>
          <a:xfrm>
            <a:off x="2067561" y="5653959"/>
            <a:ext cx="2970808" cy="5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Rule-Based Engine</a:t>
            </a:r>
            <a:r>
              <a:rPr lang="en-US" dirty="0"/>
              <a:t> </a:t>
            </a:r>
          </a:p>
          <a:p>
            <a:pPr>
              <a:spcBef>
                <a:spcPts val="0"/>
              </a:spcBef>
            </a:pPr>
            <a:r>
              <a:rPr lang="en-US" dirty="0"/>
              <a:t>(Standardization, Validation)</a:t>
            </a:r>
            <a:endParaRPr lang="en-US" b="1" dirty="0"/>
          </a:p>
        </p:txBody>
      </p:sp>
      <p:sp>
        <p:nvSpPr>
          <p:cNvPr id="2053" name="Text Placeholder 23">
            <a:extLst>
              <a:ext uri="{FF2B5EF4-FFF2-40B4-BE49-F238E27FC236}">
                <a16:creationId xmlns:a16="http://schemas.microsoft.com/office/drawing/2014/main" id="{96B42A63-F457-07A3-0C24-57F4661DEC85}"/>
              </a:ext>
            </a:extLst>
          </p:cNvPr>
          <p:cNvSpPr txBox="1">
            <a:spLocks/>
          </p:cNvSpPr>
          <p:nvPr/>
        </p:nvSpPr>
        <p:spPr>
          <a:xfrm>
            <a:off x="5261475" y="5653959"/>
            <a:ext cx="2632605" cy="5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AI Analysis Layer</a:t>
            </a:r>
            <a:r>
              <a:rPr lang="en-US" dirty="0"/>
              <a:t> </a:t>
            </a:r>
          </a:p>
          <a:p>
            <a:pPr>
              <a:spcBef>
                <a:spcPts val="0"/>
              </a:spcBef>
            </a:pPr>
            <a:r>
              <a:rPr lang="en-US" dirty="0"/>
              <a:t>(LLM for Anomalies)</a:t>
            </a:r>
            <a:endParaRPr lang="en-US" b="1" dirty="0"/>
          </a:p>
        </p:txBody>
      </p:sp>
      <p:sp>
        <p:nvSpPr>
          <p:cNvPr id="2054" name="Text Placeholder 23">
            <a:extLst>
              <a:ext uri="{FF2B5EF4-FFF2-40B4-BE49-F238E27FC236}">
                <a16:creationId xmlns:a16="http://schemas.microsoft.com/office/drawing/2014/main" id="{D9937E2E-C7BB-3E51-5546-F430436577AC}"/>
              </a:ext>
            </a:extLst>
          </p:cNvPr>
          <p:cNvSpPr txBox="1">
            <a:spLocks/>
          </p:cNvSpPr>
          <p:nvPr/>
        </p:nvSpPr>
        <p:spPr>
          <a:xfrm>
            <a:off x="7894080" y="5653352"/>
            <a:ext cx="1993676" cy="5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Trusted Output</a:t>
            </a:r>
            <a:r>
              <a:rPr lang="en-US" dirty="0"/>
              <a:t> </a:t>
            </a:r>
          </a:p>
          <a:p>
            <a:pPr>
              <a:spcBef>
                <a:spcPts val="0"/>
              </a:spcBef>
            </a:pPr>
            <a:r>
              <a:rPr lang="en-US" dirty="0"/>
              <a:t>+ </a:t>
            </a:r>
            <a:r>
              <a:rPr lang="en-US" b="1" dirty="0"/>
              <a:t>Quality Reports</a:t>
            </a:r>
          </a:p>
        </p:txBody>
      </p:sp>
      <p:sp>
        <p:nvSpPr>
          <p:cNvPr id="2055" name="Text Placeholder 23">
            <a:extLst>
              <a:ext uri="{FF2B5EF4-FFF2-40B4-BE49-F238E27FC236}">
                <a16:creationId xmlns:a16="http://schemas.microsoft.com/office/drawing/2014/main" id="{6B2CA5F0-BFF2-655A-A47E-ADEE66452921}"/>
              </a:ext>
            </a:extLst>
          </p:cNvPr>
          <p:cNvSpPr txBox="1">
            <a:spLocks/>
          </p:cNvSpPr>
          <p:nvPr/>
        </p:nvSpPr>
        <p:spPr>
          <a:xfrm>
            <a:off x="10246704" y="5604592"/>
            <a:ext cx="1106458" cy="5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Insights</a:t>
            </a:r>
          </a:p>
        </p:txBody>
      </p:sp>
      <p:sp>
        <p:nvSpPr>
          <p:cNvPr id="2056" name="Text Placeholder 23">
            <a:extLst>
              <a:ext uri="{FF2B5EF4-FFF2-40B4-BE49-F238E27FC236}">
                <a16:creationId xmlns:a16="http://schemas.microsoft.com/office/drawing/2014/main" id="{1B104285-38C1-6F93-3B5A-8BF6C6DE0D8F}"/>
              </a:ext>
            </a:extLst>
          </p:cNvPr>
          <p:cNvSpPr txBox="1">
            <a:spLocks/>
          </p:cNvSpPr>
          <p:nvPr/>
        </p:nvSpPr>
        <p:spPr>
          <a:xfrm>
            <a:off x="218981" y="5353157"/>
            <a:ext cx="4712707" cy="502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u="sng" dirty="0">
                <a:solidFill>
                  <a:srgbClr val="98432A"/>
                </a:solidFill>
              </a:rPr>
              <a:t>Tagline: </a:t>
            </a:r>
            <a:r>
              <a:rPr lang="en-US" b="1" u="sng" dirty="0">
                <a:solidFill>
                  <a:srgbClr val="98432A"/>
                </a:solidFill>
              </a:rPr>
              <a:t>A Multi-Layered Defense Strategy</a:t>
            </a:r>
            <a:endParaRPr lang="en-US" u="sng" dirty="0">
              <a:solidFill>
                <a:srgbClr val="98432A"/>
              </a:solidFill>
            </a:endParaRPr>
          </a:p>
          <a:p>
            <a:pPr algn="l"/>
            <a:endParaRPr lang="en-US" b="1" dirty="0"/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AB730E8C-F90F-1152-1C17-45468120FA1B}"/>
              </a:ext>
            </a:extLst>
          </p:cNvPr>
          <p:cNvSpPr txBox="1">
            <a:spLocks/>
          </p:cNvSpPr>
          <p:nvPr/>
        </p:nvSpPr>
        <p:spPr>
          <a:xfrm>
            <a:off x="530412" y="6544797"/>
            <a:ext cx="10147646" cy="103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rgbClr val="FF0000"/>
                </a:solidFill>
              </a:rPr>
              <a:t>Note ! -  I Applied LLM-based analysis selectively to the top 3 most volatile companies for efficient resource management</a:t>
            </a:r>
            <a:r>
              <a:rPr lang="en-US" sz="1400" b="1" dirty="0"/>
              <a:t>.</a:t>
            </a:r>
            <a:r>
              <a:rPr lang="en-US" sz="1400" u="sng" dirty="0">
                <a:solidFill>
                  <a:srgbClr val="98432A"/>
                </a:solidFill>
              </a:rPr>
              <a:t> </a:t>
            </a:r>
          </a:p>
          <a:p>
            <a:pPr algn="l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AC9EC-FDB2-CB7B-03A9-9452C9D49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06" y="6268281"/>
            <a:ext cx="247705" cy="222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A299C-23CD-C58B-68BE-AFF8533BD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206" y="2107049"/>
            <a:ext cx="4650074" cy="2141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8EC67-CFBD-CAEE-A0F0-EC2FEC96A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509" y="1751662"/>
            <a:ext cx="3884252" cy="4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4" grpId="0" build="p"/>
      <p:bldP spid="36" grpId="0"/>
      <p:bldP spid="38" grpId="0"/>
      <p:bldP spid="56" grpId="0"/>
      <p:bldP spid="57" grpId="0"/>
      <p:bldP spid="59" grpId="0" build="p"/>
      <p:bldP spid="2051" grpId="0"/>
      <p:bldP spid="2052" grpId="0"/>
      <p:bldP spid="2053" grpId="0"/>
      <p:bldP spid="2054" grpId="0"/>
      <p:bldP spid="20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1667-EBFF-2F15-57CA-67F930C7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45" y="175904"/>
            <a:ext cx="7181215" cy="568782"/>
          </a:xfrm>
        </p:spPr>
        <p:txBody>
          <a:bodyPr/>
          <a:lstStyle/>
          <a:p>
            <a:r>
              <a:rPr lang="en-US" dirty="0"/>
              <a:t>Quality Measures &amp; Rationale</a:t>
            </a:r>
            <a:br>
              <a:rPr lang="en-US" dirty="0"/>
            </a:br>
            <a:endParaRPr lang="en-DE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7B75478A-CCD5-DC80-761D-EE77A1DBA9D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577795547"/>
              </p:ext>
            </p:extLst>
          </p:nvPr>
        </p:nvGraphicFramePr>
        <p:xfrm>
          <a:off x="306704" y="1305382"/>
          <a:ext cx="6388736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368">
                  <a:extLst>
                    <a:ext uri="{9D8B030D-6E8A-4147-A177-3AD203B41FA5}">
                      <a16:colId xmlns:a16="http://schemas.microsoft.com/office/drawing/2014/main" val="1525303624"/>
                    </a:ext>
                  </a:extLst>
                </a:gridCol>
                <a:gridCol w="3194368">
                  <a:extLst>
                    <a:ext uri="{9D8B030D-6E8A-4147-A177-3AD203B41FA5}">
                      <a16:colId xmlns:a16="http://schemas.microsoft.com/office/drawing/2014/main" val="299979799"/>
                    </a:ext>
                  </a:extLst>
                </a:gridCol>
              </a:tblGrid>
              <a:tr h="36430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Measure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12275"/>
                  </a:ext>
                </a:extLst>
              </a:tr>
              <a:tr h="898294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Format Correction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Ensures fiscal period is standardized to DD-MMM format for consistency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50875"/>
                  </a:ext>
                </a:extLst>
              </a:tr>
              <a:tr h="628806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Missing Value Imputation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Infers missing “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revenue_unit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based on country context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263469"/>
                  </a:ext>
                </a:extLst>
              </a:tr>
              <a:tr h="1167782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Company Name Standardization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names to uppercase for uniformity across records - Entries (Rows) with missing “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Company_name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is colored in red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032006"/>
                  </a:ext>
                </a:extLst>
              </a:tr>
              <a:tr h="898294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Type Validation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 if critical columns match expected types (e.g., int, float)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49194"/>
                  </a:ext>
                </a:extLst>
              </a:tr>
              <a:tr h="628806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Revenue Volatility Detection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 unusual YoY changes using a configurable threshold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8063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28DC0-9A5E-9E5F-3020-FA9EF894229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7131177" y="6446766"/>
            <a:ext cx="5113528" cy="28161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Quality Assurance Pipeline: Automated Analysis &amp; Reporting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FF4CB-BC2C-82E6-D8E8-FC9B44FF1C1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DCCA70-6DF7-78FA-55E8-5E0CAD8E7A23}"/>
              </a:ext>
            </a:extLst>
          </p:cNvPr>
          <p:cNvSpPr txBox="1">
            <a:spLocks/>
          </p:cNvSpPr>
          <p:nvPr/>
        </p:nvSpPr>
        <p:spPr>
          <a:xfrm>
            <a:off x="113665" y="964844"/>
            <a:ext cx="4184015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2000" dirty="0"/>
              <a:t>🔹 </a:t>
            </a:r>
            <a:r>
              <a:rPr lang="en-US" sz="2000" dirty="0"/>
              <a:t>Implemented Quality Measures</a:t>
            </a:r>
          </a:p>
          <a:p>
            <a:br>
              <a:rPr lang="en-US" dirty="0"/>
            </a:b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1F34E-30FB-6D24-FCE0-31A9179C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327" y="68133"/>
            <a:ext cx="1676545" cy="3231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9AD58B0-889C-7AC1-CF52-FB9AF950E11D}"/>
              </a:ext>
            </a:extLst>
          </p:cNvPr>
          <p:cNvSpPr txBox="1">
            <a:spLocks/>
          </p:cNvSpPr>
          <p:nvPr/>
        </p:nvSpPr>
        <p:spPr>
          <a:xfrm>
            <a:off x="6890386" y="3754456"/>
            <a:ext cx="5113528" cy="2276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🔹 Why These Were Chosen</a:t>
            </a:r>
          </a:p>
          <a:p>
            <a:r>
              <a:rPr lang="en-US" sz="1400" b="0" dirty="0"/>
              <a:t>- Directly address common extraction errors (formatting, missing values, type mismatches)</a:t>
            </a:r>
          </a:p>
          <a:p>
            <a:r>
              <a:rPr lang="en-US" sz="1400" b="0" dirty="0"/>
              <a:t>- Enable automated correction and flagging</a:t>
            </a:r>
          </a:p>
          <a:p>
            <a:r>
              <a:rPr lang="en-US" sz="1400" b="0" dirty="0"/>
              <a:t>- Lay the foundation for deeper semantic checks via LLM</a:t>
            </a:r>
          </a:p>
          <a:p>
            <a:endParaRPr lang="en-US" sz="1400" b="0" dirty="0"/>
          </a:p>
          <a:p>
            <a:r>
              <a:rPr lang="en-US" sz="1400" dirty="0"/>
              <a:t>🔹 Other Measures Considered</a:t>
            </a:r>
          </a:p>
          <a:p>
            <a:r>
              <a:rPr lang="en-US" sz="1400" dirty="0"/>
              <a:t>Timeliness</a:t>
            </a:r>
            <a:r>
              <a:rPr lang="en-US" sz="1400" b="0" dirty="0"/>
              <a:t>: Is the data recent enough?</a:t>
            </a:r>
          </a:p>
          <a:p>
            <a:r>
              <a:rPr lang="en-US" sz="1400" dirty="0"/>
              <a:t>Referential Integrity</a:t>
            </a:r>
            <a:r>
              <a:rPr lang="en-US" sz="1400" b="0" dirty="0"/>
              <a:t>: Are foreign keys consistent?</a:t>
            </a:r>
          </a:p>
          <a:p>
            <a:r>
              <a:rPr lang="en-US" sz="1400" dirty="0"/>
              <a:t>Duplication</a:t>
            </a:r>
            <a:r>
              <a:rPr lang="en-US" sz="1400" b="0" dirty="0"/>
              <a:t>: Are there repeated records?</a:t>
            </a:r>
          </a:p>
          <a:p>
            <a:r>
              <a:rPr lang="en-US" sz="1400" dirty="0"/>
              <a:t>Outlier Detection</a:t>
            </a:r>
            <a:r>
              <a:rPr lang="en-US" sz="1400" b="0" dirty="0"/>
              <a:t>: Beyond volatility, using statistical methods</a:t>
            </a:r>
          </a:p>
          <a:p>
            <a:br>
              <a:rPr lang="en-US" sz="2000" dirty="0"/>
            </a:br>
            <a:endParaRPr lang="en-DE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0A0D12-73CA-622F-4FEE-35519987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80" y="1057723"/>
            <a:ext cx="4590416" cy="27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48" y="223476"/>
            <a:ext cx="10515600" cy="734842"/>
          </a:xfrm>
        </p:spPr>
        <p:txBody>
          <a:bodyPr/>
          <a:lstStyle/>
          <a:p>
            <a:r>
              <a:rPr lang="en-US" dirty="0"/>
              <a:t>Approach: From Raw Data to Insights</a:t>
            </a:r>
          </a:p>
        </p:txBody>
      </p:sp>
      <p:pic>
        <p:nvPicPr>
          <p:cNvPr id="8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3282" y="2089699"/>
            <a:ext cx="1621032" cy="1841551"/>
          </a:xfrm>
        </p:spPr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9739" y="3994520"/>
            <a:ext cx="1877575" cy="506399"/>
          </a:xfrm>
        </p:spPr>
        <p:txBody>
          <a:bodyPr/>
          <a:lstStyle/>
          <a:p>
            <a:r>
              <a:rPr lang="en-US" dirty="0"/>
              <a:t>Data Ingestion</a:t>
            </a:r>
            <a:endParaRPr lang="zh-CN" alt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898" y="4594604"/>
            <a:ext cx="1691687" cy="811178"/>
          </a:xfrm>
        </p:spPr>
        <p:txBody>
          <a:bodyPr/>
          <a:lstStyle/>
          <a:p>
            <a:r>
              <a:rPr lang="en-US" dirty="0"/>
              <a:t>Load raw Excel/CSV files.</a:t>
            </a:r>
            <a:endParaRPr lang="zh-CN" altLang="en-US" dirty="0"/>
          </a:p>
        </p:txBody>
      </p:sp>
      <p:pic>
        <p:nvPicPr>
          <p:cNvPr id="10" name="Picture Placeholder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933743" y="3994416"/>
            <a:ext cx="1877575" cy="506399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zh-CN" altLang="en-US" dirty="0"/>
          </a:p>
        </p:txBody>
      </p:sp>
      <p:sp>
        <p:nvSpPr>
          <p:cNvPr id="38" name="Text Placeholder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888314" y="4540927"/>
            <a:ext cx="1968432" cy="905389"/>
          </a:xfrm>
        </p:spPr>
        <p:txBody>
          <a:bodyPr/>
          <a:lstStyle/>
          <a:p>
            <a:r>
              <a:rPr lang="en-US" dirty="0"/>
              <a:t>Standardize fiscal_period_end, fix missing revenue units, clean formats.</a:t>
            </a:r>
            <a:endParaRPr lang="zh-CN" altLang="en-US" dirty="0"/>
          </a:p>
        </p:txBody>
      </p:sp>
      <p:pic>
        <p:nvPicPr>
          <p:cNvPr id="12" name="Picture Placeholder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920874" y="4034792"/>
            <a:ext cx="2207317" cy="506399"/>
          </a:xfrm>
        </p:spPr>
        <p:txBody>
          <a:bodyPr/>
          <a:lstStyle/>
          <a:p>
            <a:r>
              <a:rPr lang="en-US" dirty="0"/>
              <a:t>Rule-Based Checks</a:t>
            </a:r>
            <a:endParaRPr lang="zh-CN" altLang="en-US" dirty="0"/>
          </a:p>
        </p:txBody>
      </p:sp>
      <p:sp>
        <p:nvSpPr>
          <p:cNvPr id="40" name="Text Placeholder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759060" y="4596764"/>
            <a:ext cx="2530943" cy="811178"/>
          </a:xfrm>
        </p:spPr>
        <p:txBody>
          <a:bodyPr/>
          <a:lstStyle/>
          <a:p>
            <a:r>
              <a:rPr lang="en-US" dirty="0"/>
              <a:t>Apply business rules (volatility detection, missing values, validity checks).</a:t>
            </a:r>
            <a:endParaRPr lang="en-US" altLang="zh-CN" dirty="0"/>
          </a:p>
        </p:txBody>
      </p:sp>
      <p:pic>
        <p:nvPicPr>
          <p:cNvPr id="14" name="Picture Placeholder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1472" y="2073439"/>
            <a:ext cx="1621032" cy="1841551"/>
          </a:xfrm>
        </p:spPr>
      </p:pic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993140" y="4051051"/>
            <a:ext cx="2542783" cy="506399"/>
          </a:xfrm>
        </p:spPr>
        <p:txBody>
          <a:bodyPr/>
          <a:lstStyle/>
          <a:p>
            <a:r>
              <a:rPr lang="en-US" dirty="0"/>
              <a:t>LLM-Powered Analysis </a:t>
            </a:r>
            <a:endParaRPr lang="zh-CN" altLang="en-US" dirty="0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71439" y="4545855"/>
            <a:ext cx="2076167" cy="811178"/>
          </a:xfrm>
        </p:spPr>
        <p:txBody>
          <a:bodyPr/>
          <a:lstStyle/>
          <a:p>
            <a:pPr lvl="0"/>
            <a:r>
              <a:rPr lang="en-US" dirty="0"/>
              <a:t>Use AI to interpret trends, detect anomalies, and provide peer insights.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49958" y="4011737"/>
            <a:ext cx="1877575" cy="506399"/>
          </a:xfrm>
        </p:spPr>
        <p:txBody>
          <a:bodyPr/>
          <a:lstStyle/>
          <a:p>
            <a:r>
              <a:rPr lang="en-US" dirty="0"/>
              <a:t>Reporting</a:t>
            </a:r>
            <a:endParaRPr lang="zh-CN" altLang="en-US" dirty="0"/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45890" y="4557450"/>
            <a:ext cx="1877575" cy="811178"/>
          </a:xfrm>
        </p:spPr>
        <p:txBody>
          <a:bodyPr/>
          <a:lstStyle/>
          <a:p>
            <a:r>
              <a:rPr lang="en-US" dirty="0"/>
              <a:t>Generate Excel outputs, dashboards, and summary reports.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>
          <a:xfrm>
            <a:off x="7147474" y="6424760"/>
            <a:ext cx="4680123" cy="27495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Quality Assurance Pipeline: Automated Analysis &amp; Reporting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0D6AA-0F15-5245-3623-DFEEA5DC1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19" y="2064868"/>
            <a:ext cx="1871403" cy="1866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86700-3A4C-7A06-BE7E-22C109B9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1766" y="2096494"/>
            <a:ext cx="1696133" cy="1857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0E30C-9BEB-D380-50BF-F118261CF3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754" y="2064868"/>
            <a:ext cx="1727015" cy="188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3E41A-F01E-B8B7-F1ED-29F1C2F378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6144" y="2032292"/>
            <a:ext cx="1656359" cy="1922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6ABD6-1FC9-D77B-A0F7-DBF39128C2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9958" y="2073440"/>
            <a:ext cx="1740073" cy="1857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60B5D-DCB0-2972-9ED4-7339FF7E9B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89336" y="110300"/>
            <a:ext cx="1676545" cy="32311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393FAE-CA65-7F26-5DE2-22089B01E687}"/>
              </a:ext>
            </a:extLst>
          </p:cNvPr>
          <p:cNvSpPr/>
          <p:nvPr/>
        </p:nvSpPr>
        <p:spPr>
          <a:xfrm>
            <a:off x="8434631" y="4299579"/>
            <a:ext cx="1641207" cy="21658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C93298B-D860-3E0A-C9F1-89979C0C34FB}"/>
              </a:ext>
            </a:extLst>
          </p:cNvPr>
          <p:cNvSpPr/>
          <p:nvPr/>
        </p:nvSpPr>
        <p:spPr>
          <a:xfrm>
            <a:off x="2028940" y="1690800"/>
            <a:ext cx="1641207" cy="21658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714AE456-FAEE-2647-40CF-0AF39EF5F004}"/>
              </a:ext>
            </a:extLst>
          </p:cNvPr>
          <p:cNvSpPr txBox="1">
            <a:spLocks/>
          </p:cNvSpPr>
          <p:nvPr/>
        </p:nvSpPr>
        <p:spPr>
          <a:xfrm>
            <a:off x="574997" y="5581149"/>
            <a:ext cx="8558919" cy="694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Tx/>
              <a:buChar char="-"/>
            </a:pPr>
            <a:r>
              <a:rPr lang="en-US" dirty="0"/>
              <a:t>Preliminary work was done using </a:t>
            </a:r>
            <a:r>
              <a:rPr lang="en-US" b="1" dirty="0"/>
              <a:t>three </a:t>
            </a:r>
            <a:r>
              <a:rPr lang="en-US" b="1" dirty="0" err="1"/>
              <a:t>Jupyter</a:t>
            </a:r>
            <a:r>
              <a:rPr lang="en-US" b="1" dirty="0"/>
              <a:t> notebooks</a:t>
            </a:r>
            <a:r>
              <a:rPr lang="en-US" dirty="0"/>
              <a:t>, each handling a different aspect of the project.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The </a:t>
            </a:r>
            <a:r>
              <a:rPr lang="en-US" altLang="zh-CN" dirty="0"/>
              <a:t>src</a:t>
            </a:r>
            <a:r>
              <a:rPr lang="en-US" dirty="0"/>
              <a:t> project folder contains </a:t>
            </a:r>
            <a:r>
              <a:rPr lang="en-US" b="1" dirty="0"/>
              <a:t>Python scripts packaged</a:t>
            </a:r>
            <a:r>
              <a:rPr lang="en-US" dirty="0"/>
              <a:t> for production-grade execution.</a:t>
            </a:r>
          </a:p>
          <a:p>
            <a:pPr marL="285750" indent="-285750" algn="l">
              <a:buFontTx/>
              <a:buChar char="-"/>
            </a:pPr>
            <a:r>
              <a:rPr lang="en-US" b="1" dirty="0"/>
              <a:t>Testing and reporting</a:t>
            </a:r>
            <a:r>
              <a:rPr lang="en-US" dirty="0"/>
              <a:t>, along with all output files, are organized and saved within the project folder.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grpSp>
        <p:nvGrpSpPr>
          <p:cNvPr id="18" name="Google Shape;10997;p63">
            <a:extLst>
              <a:ext uri="{FF2B5EF4-FFF2-40B4-BE49-F238E27FC236}">
                <a16:creationId xmlns:a16="http://schemas.microsoft.com/office/drawing/2014/main" id="{E53F61BE-D5E6-DAC2-6C20-B5463EB153F6}"/>
              </a:ext>
            </a:extLst>
          </p:cNvPr>
          <p:cNvGrpSpPr/>
          <p:nvPr/>
        </p:nvGrpSpPr>
        <p:grpSpPr>
          <a:xfrm>
            <a:off x="221577" y="5282436"/>
            <a:ext cx="252732" cy="327760"/>
            <a:chOff x="1757085" y="1500675"/>
            <a:chExt cx="371069" cy="359396"/>
          </a:xfrm>
        </p:grpSpPr>
        <p:sp>
          <p:nvSpPr>
            <p:cNvPr id="19" name="Google Shape;10998;p63">
              <a:extLst>
                <a:ext uri="{FF2B5EF4-FFF2-40B4-BE49-F238E27FC236}">
                  <a16:creationId xmlns:a16="http://schemas.microsoft.com/office/drawing/2014/main" id="{CCEADF3E-4F08-BCDD-23BC-6F34E8717C8D}"/>
                </a:ext>
              </a:extLst>
            </p:cNvPr>
            <p:cNvSpPr/>
            <p:nvPr/>
          </p:nvSpPr>
          <p:spPr>
            <a:xfrm>
              <a:off x="2032389" y="1667206"/>
              <a:ext cx="66313" cy="60684"/>
            </a:xfrm>
            <a:custGeom>
              <a:avLst/>
              <a:gdLst/>
              <a:ahLst/>
              <a:cxnLst/>
              <a:rect l="l" t="t" r="r" b="b"/>
              <a:pathLst>
                <a:path w="2085" h="1908" extrusionOk="0">
                  <a:moveTo>
                    <a:pt x="978" y="0"/>
                  </a:moveTo>
                  <a:cubicBezTo>
                    <a:pt x="891" y="0"/>
                    <a:pt x="803" y="13"/>
                    <a:pt x="715" y="39"/>
                  </a:cubicBezTo>
                  <a:cubicBezTo>
                    <a:pt x="298" y="158"/>
                    <a:pt x="1" y="539"/>
                    <a:pt x="1" y="979"/>
                  </a:cubicBezTo>
                  <a:cubicBezTo>
                    <a:pt x="1" y="1348"/>
                    <a:pt x="215" y="1670"/>
                    <a:pt x="524" y="1836"/>
                  </a:cubicBezTo>
                  <a:cubicBezTo>
                    <a:pt x="546" y="1851"/>
                    <a:pt x="571" y="1858"/>
                    <a:pt x="597" y="1858"/>
                  </a:cubicBezTo>
                  <a:cubicBezTo>
                    <a:pt x="656" y="1858"/>
                    <a:pt x="718" y="1823"/>
                    <a:pt x="751" y="1765"/>
                  </a:cubicBezTo>
                  <a:cubicBezTo>
                    <a:pt x="798" y="1694"/>
                    <a:pt x="763" y="1586"/>
                    <a:pt x="679" y="1539"/>
                  </a:cubicBezTo>
                  <a:cubicBezTo>
                    <a:pt x="155" y="1277"/>
                    <a:pt x="239" y="503"/>
                    <a:pt x="810" y="348"/>
                  </a:cubicBezTo>
                  <a:cubicBezTo>
                    <a:pt x="866" y="333"/>
                    <a:pt x="922" y="326"/>
                    <a:pt x="977" y="326"/>
                  </a:cubicBezTo>
                  <a:cubicBezTo>
                    <a:pt x="1316" y="326"/>
                    <a:pt x="1608" y="600"/>
                    <a:pt x="1608" y="979"/>
                  </a:cubicBezTo>
                  <a:cubicBezTo>
                    <a:pt x="1608" y="1241"/>
                    <a:pt x="1429" y="1491"/>
                    <a:pt x="1179" y="1586"/>
                  </a:cubicBezTo>
                  <a:cubicBezTo>
                    <a:pt x="1001" y="1646"/>
                    <a:pt x="1048" y="1908"/>
                    <a:pt x="1239" y="1908"/>
                  </a:cubicBezTo>
                  <a:cubicBezTo>
                    <a:pt x="1477" y="1908"/>
                    <a:pt x="2084" y="1420"/>
                    <a:pt x="1906" y="717"/>
                  </a:cubicBezTo>
                  <a:cubicBezTo>
                    <a:pt x="1797" y="301"/>
                    <a:pt x="1407" y="0"/>
                    <a:pt x="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99;p63">
              <a:extLst>
                <a:ext uri="{FF2B5EF4-FFF2-40B4-BE49-F238E27FC236}">
                  <a16:creationId xmlns:a16="http://schemas.microsoft.com/office/drawing/2014/main" id="{0C8DEAE0-D4E8-FD7C-194C-62D1728A8D6A}"/>
                </a:ext>
              </a:extLst>
            </p:cNvPr>
            <p:cNvSpPr/>
            <p:nvPr/>
          </p:nvSpPr>
          <p:spPr>
            <a:xfrm>
              <a:off x="1971419" y="1747609"/>
              <a:ext cx="12531" cy="11513"/>
            </a:xfrm>
            <a:custGeom>
              <a:avLst/>
              <a:gdLst/>
              <a:ahLst/>
              <a:cxnLst/>
              <a:rect l="l" t="t" r="r" b="b"/>
              <a:pathLst>
                <a:path w="394" h="362" extrusionOk="0">
                  <a:moveTo>
                    <a:pt x="212" y="0"/>
                  </a:moveTo>
                  <a:cubicBezTo>
                    <a:pt x="194" y="0"/>
                    <a:pt x="175" y="4"/>
                    <a:pt x="155" y="11"/>
                  </a:cubicBezTo>
                  <a:cubicBezTo>
                    <a:pt x="60" y="35"/>
                    <a:pt x="1" y="130"/>
                    <a:pt x="36" y="237"/>
                  </a:cubicBezTo>
                  <a:cubicBezTo>
                    <a:pt x="57" y="308"/>
                    <a:pt x="128" y="361"/>
                    <a:pt x="208" y="361"/>
                  </a:cubicBezTo>
                  <a:cubicBezTo>
                    <a:pt x="222" y="361"/>
                    <a:pt x="236" y="360"/>
                    <a:pt x="251" y="356"/>
                  </a:cubicBezTo>
                  <a:cubicBezTo>
                    <a:pt x="346" y="320"/>
                    <a:pt x="394" y="213"/>
                    <a:pt x="370" y="130"/>
                  </a:cubicBezTo>
                  <a:cubicBezTo>
                    <a:pt x="351" y="54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00;p63">
              <a:extLst>
                <a:ext uri="{FF2B5EF4-FFF2-40B4-BE49-F238E27FC236}">
                  <a16:creationId xmlns:a16="http://schemas.microsoft.com/office/drawing/2014/main" id="{CB6CE361-3960-630E-7599-21B5BFDF1537}"/>
                </a:ext>
              </a:extLst>
            </p:cNvPr>
            <p:cNvSpPr/>
            <p:nvPr/>
          </p:nvSpPr>
          <p:spPr>
            <a:xfrm>
              <a:off x="2032008" y="1776202"/>
              <a:ext cx="62910" cy="61702"/>
            </a:xfrm>
            <a:custGeom>
              <a:avLst/>
              <a:gdLst/>
              <a:ahLst/>
              <a:cxnLst/>
              <a:rect l="l" t="t" r="r" b="b"/>
              <a:pathLst>
                <a:path w="1978" h="1940" extrusionOk="0">
                  <a:moveTo>
                    <a:pt x="988" y="0"/>
                  </a:moveTo>
                  <a:cubicBezTo>
                    <a:pt x="490" y="0"/>
                    <a:pt x="1" y="379"/>
                    <a:pt x="1" y="969"/>
                  </a:cubicBezTo>
                  <a:cubicBezTo>
                    <a:pt x="1" y="1543"/>
                    <a:pt x="471" y="1940"/>
                    <a:pt x="975" y="1940"/>
                  </a:cubicBezTo>
                  <a:cubicBezTo>
                    <a:pt x="1161" y="1940"/>
                    <a:pt x="1351" y="1886"/>
                    <a:pt x="1525" y="1767"/>
                  </a:cubicBezTo>
                  <a:cubicBezTo>
                    <a:pt x="1596" y="1731"/>
                    <a:pt x="1608" y="1624"/>
                    <a:pt x="1560" y="1553"/>
                  </a:cubicBezTo>
                  <a:cubicBezTo>
                    <a:pt x="1538" y="1501"/>
                    <a:pt x="1489" y="1477"/>
                    <a:pt x="1438" y="1477"/>
                  </a:cubicBezTo>
                  <a:cubicBezTo>
                    <a:pt x="1406" y="1477"/>
                    <a:pt x="1374" y="1487"/>
                    <a:pt x="1346" y="1505"/>
                  </a:cubicBezTo>
                  <a:cubicBezTo>
                    <a:pt x="1237" y="1576"/>
                    <a:pt x="1111" y="1612"/>
                    <a:pt x="985" y="1612"/>
                  </a:cubicBezTo>
                  <a:cubicBezTo>
                    <a:pt x="795" y="1612"/>
                    <a:pt x="606" y="1532"/>
                    <a:pt x="477" y="1374"/>
                  </a:cubicBezTo>
                  <a:cubicBezTo>
                    <a:pt x="155" y="957"/>
                    <a:pt x="453" y="326"/>
                    <a:pt x="989" y="326"/>
                  </a:cubicBezTo>
                  <a:cubicBezTo>
                    <a:pt x="1370" y="326"/>
                    <a:pt x="1679" y="672"/>
                    <a:pt x="1620" y="1076"/>
                  </a:cubicBezTo>
                  <a:cubicBezTo>
                    <a:pt x="1608" y="1160"/>
                    <a:pt x="1668" y="1255"/>
                    <a:pt x="1763" y="1267"/>
                  </a:cubicBezTo>
                  <a:cubicBezTo>
                    <a:pt x="1770" y="1268"/>
                    <a:pt x="1777" y="1268"/>
                    <a:pt x="1784" y="1268"/>
                  </a:cubicBezTo>
                  <a:cubicBezTo>
                    <a:pt x="1862" y="1268"/>
                    <a:pt x="1942" y="1212"/>
                    <a:pt x="1953" y="1136"/>
                  </a:cubicBezTo>
                  <a:cubicBezTo>
                    <a:pt x="1977" y="862"/>
                    <a:pt x="1918" y="600"/>
                    <a:pt x="1739" y="374"/>
                  </a:cubicBezTo>
                  <a:cubicBezTo>
                    <a:pt x="1540" y="116"/>
                    <a:pt x="1263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01;p63">
              <a:extLst>
                <a:ext uri="{FF2B5EF4-FFF2-40B4-BE49-F238E27FC236}">
                  <a16:creationId xmlns:a16="http://schemas.microsoft.com/office/drawing/2014/main" id="{D66BCA44-F80D-14ED-6407-FB2378035F9A}"/>
                </a:ext>
              </a:extLst>
            </p:cNvPr>
            <p:cNvSpPr/>
            <p:nvPr/>
          </p:nvSpPr>
          <p:spPr>
            <a:xfrm>
              <a:off x="1976349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02;p63">
              <a:extLst>
                <a:ext uri="{FF2B5EF4-FFF2-40B4-BE49-F238E27FC236}">
                  <a16:creationId xmlns:a16="http://schemas.microsoft.com/office/drawing/2014/main" id="{7B0DEC20-3C16-D76E-CE3F-66D51D873C38}"/>
                </a:ext>
              </a:extLst>
            </p:cNvPr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03;p63">
              <a:extLst>
                <a:ext uri="{FF2B5EF4-FFF2-40B4-BE49-F238E27FC236}">
                  <a16:creationId xmlns:a16="http://schemas.microsoft.com/office/drawing/2014/main" id="{AC5A19B4-9CB1-73E8-86E1-52EE3688FFE3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04;p63">
              <a:extLst>
                <a:ext uri="{FF2B5EF4-FFF2-40B4-BE49-F238E27FC236}">
                  <a16:creationId xmlns:a16="http://schemas.microsoft.com/office/drawing/2014/main" id="{D8A7AE68-0E3E-B46B-4298-D885B690BD41}"/>
                </a:ext>
              </a:extLst>
            </p:cNvPr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05;p63">
              <a:extLst>
                <a:ext uri="{FF2B5EF4-FFF2-40B4-BE49-F238E27FC236}">
                  <a16:creationId xmlns:a16="http://schemas.microsoft.com/office/drawing/2014/main" id="{E48F7A92-F1B4-8F2B-3067-12DE8C1F9BB8}"/>
                </a:ext>
              </a:extLst>
            </p:cNvPr>
            <p:cNvSpPr/>
            <p:nvPr/>
          </p:nvSpPr>
          <p:spPr>
            <a:xfrm>
              <a:off x="1976349" y="1730530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006;p63">
              <a:extLst>
                <a:ext uri="{FF2B5EF4-FFF2-40B4-BE49-F238E27FC236}">
                  <a16:creationId xmlns:a16="http://schemas.microsoft.com/office/drawing/2014/main" id="{F3B2B652-E1A7-D994-38EA-BA6768D27207}"/>
                </a:ext>
              </a:extLst>
            </p:cNvPr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007;p63">
              <a:extLst>
                <a:ext uri="{FF2B5EF4-FFF2-40B4-BE49-F238E27FC236}">
                  <a16:creationId xmlns:a16="http://schemas.microsoft.com/office/drawing/2014/main" id="{9200C061-2592-AECA-B547-DAEB62F8AFDB}"/>
                </a:ext>
              </a:extLst>
            </p:cNvPr>
            <p:cNvSpPr/>
            <p:nvPr/>
          </p:nvSpPr>
          <p:spPr>
            <a:xfrm>
              <a:off x="1757085" y="1500675"/>
              <a:ext cx="371069" cy="359396"/>
            </a:xfrm>
            <a:custGeom>
              <a:avLst/>
              <a:gdLst/>
              <a:ahLst/>
              <a:cxnLst/>
              <a:rect l="l" t="t" r="r" b="b"/>
              <a:pathLst>
                <a:path w="11667" h="11300" extrusionOk="0">
                  <a:moveTo>
                    <a:pt x="9644" y="4908"/>
                  </a:moveTo>
                  <a:cubicBezTo>
                    <a:pt x="9857" y="4908"/>
                    <a:pt x="10077" y="4962"/>
                    <a:pt x="10288" y="5084"/>
                  </a:cubicBezTo>
                  <a:cubicBezTo>
                    <a:pt x="11264" y="5644"/>
                    <a:pt x="11085" y="7132"/>
                    <a:pt x="10002" y="7442"/>
                  </a:cubicBezTo>
                  <a:lnTo>
                    <a:pt x="9990" y="7442"/>
                  </a:lnTo>
                  <a:lnTo>
                    <a:pt x="8883" y="7739"/>
                  </a:lnTo>
                  <a:lnTo>
                    <a:pt x="7907" y="7477"/>
                  </a:lnTo>
                  <a:lnTo>
                    <a:pt x="7526" y="7370"/>
                  </a:lnTo>
                  <a:cubicBezTo>
                    <a:pt x="7978" y="7263"/>
                    <a:pt x="8145" y="7239"/>
                    <a:pt x="8168" y="7227"/>
                  </a:cubicBezTo>
                  <a:lnTo>
                    <a:pt x="8168" y="7227"/>
                  </a:lnTo>
                  <a:cubicBezTo>
                    <a:pt x="8139" y="7233"/>
                    <a:pt x="8037" y="7257"/>
                    <a:pt x="8029" y="7257"/>
                  </a:cubicBezTo>
                  <a:cubicBezTo>
                    <a:pt x="8020" y="7257"/>
                    <a:pt x="8103" y="7233"/>
                    <a:pt x="8442" y="7144"/>
                  </a:cubicBezTo>
                  <a:cubicBezTo>
                    <a:pt x="8538" y="7120"/>
                    <a:pt x="8597" y="7001"/>
                    <a:pt x="8538" y="6894"/>
                  </a:cubicBezTo>
                  <a:cubicBezTo>
                    <a:pt x="8466" y="6787"/>
                    <a:pt x="8418" y="6668"/>
                    <a:pt x="8395" y="6537"/>
                  </a:cubicBezTo>
                  <a:cubicBezTo>
                    <a:pt x="8160" y="5656"/>
                    <a:pt x="8855" y="4908"/>
                    <a:pt x="9644" y="4908"/>
                  </a:cubicBezTo>
                  <a:close/>
                  <a:moveTo>
                    <a:pt x="3874" y="6792"/>
                  </a:moveTo>
                  <a:cubicBezTo>
                    <a:pt x="3951" y="6792"/>
                    <a:pt x="4030" y="6802"/>
                    <a:pt x="4108" y="6822"/>
                  </a:cubicBezTo>
                  <a:lnTo>
                    <a:pt x="4632" y="6965"/>
                  </a:lnTo>
                  <a:lnTo>
                    <a:pt x="4954" y="7061"/>
                  </a:lnTo>
                  <a:cubicBezTo>
                    <a:pt x="4978" y="7072"/>
                    <a:pt x="5227" y="7132"/>
                    <a:pt x="6415" y="7452"/>
                  </a:cubicBezTo>
                  <a:lnTo>
                    <a:pt x="6415" y="7452"/>
                  </a:lnTo>
                  <a:cubicBezTo>
                    <a:pt x="6414" y="7452"/>
                    <a:pt x="6414" y="7452"/>
                    <a:pt x="6414" y="7452"/>
                  </a:cubicBezTo>
                  <a:cubicBezTo>
                    <a:pt x="6388" y="7452"/>
                    <a:pt x="6335" y="7537"/>
                    <a:pt x="6335" y="7537"/>
                  </a:cubicBezTo>
                  <a:cubicBezTo>
                    <a:pt x="6323" y="7549"/>
                    <a:pt x="6311" y="7561"/>
                    <a:pt x="6311" y="7596"/>
                  </a:cubicBezTo>
                  <a:cubicBezTo>
                    <a:pt x="6216" y="7751"/>
                    <a:pt x="6192" y="7954"/>
                    <a:pt x="6252" y="8108"/>
                  </a:cubicBezTo>
                  <a:cubicBezTo>
                    <a:pt x="4120" y="7537"/>
                    <a:pt x="5478" y="7906"/>
                    <a:pt x="3120" y="7275"/>
                  </a:cubicBezTo>
                  <a:cubicBezTo>
                    <a:pt x="3108" y="7275"/>
                    <a:pt x="3108" y="7263"/>
                    <a:pt x="3108" y="7251"/>
                  </a:cubicBezTo>
                  <a:cubicBezTo>
                    <a:pt x="3262" y="6963"/>
                    <a:pt x="3554" y="6792"/>
                    <a:pt x="3874" y="6792"/>
                  </a:cubicBezTo>
                  <a:close/>
                  <a:moveTo>
                    <a:pt x="4894" y="8096"/>
                  </a:moveTo>
                  <a:cubicBezTo>
                    <a:pt x="5966" y="8382"/>
                    <a:pt x="6204" y="8454"/>
                    <a:pt x="6252" y="8454"/>
                  </a:cubicBezTo>
                  <a:cubicBezTo>
                    <a:pt x="6216" y="8477"/>
                    <a:pt x="5954" y="8537"/>
                    <a:pt x="4097" y="9037"/>
                  </a:cubicBezTo>
                  <a:cubicBezTo>
                    <a:pt x="4020" y="9058"/>
                    <a:pt x="3943" y="9068"/>
                    <a:pt x="3866" y="9068"/>
                  </a:cubicBezTo>
                  <a:cubicBezTo>
                    <a:pt x="3550" y="9068"/>
                    <a:pt x="3250" y="8896"/>
                    <a:pt x="3096" y="8608"/>
                  </a:cubicBezTo>
                  <a:cubicBezTo>
                    <a:pt x="3096" y="8596"/>
                    <a:pt x="3096" y="8573"/>
                    <a:pt x="3108" y="8573"/>
                  </a:cubicBezTo>
                  <a:cubicBezTo>
                    <a:pt x="3096" y="8573"/>
                    <a:pt x="3180" y="8561"/>
                    <a:pt x="4894" y="8096"/>
                  </a:cubicBezTo>
                  <a:close/>
                  <a:moveTo>
                    <a:pt x="6895" y="7575"/>
                  </a:moveTo>
                  <a:cubicBezTo>
                    <a:pt x="6922" y="7575"/>
                    <a:pt x="6950" y="7578"/>
                    <a:pt x="6978" y="7584"/>
                  </a:cubicBezTo>
                  <a:cubicBezTo>
                    <a:pt x="8847" y="8084"/>
                    <a:pt x="9597" y="8275"/>
                    <a:pt x="9847" y="8346"/>
                  </a:cubicBezTo>
                  <a:cubicBezTo>
                    <a:pt x="9847" y="8346"/>
                    <a:pt x="9883" y="8370"/>
                    <a:pt x="9966" y="8394"/>
                  </a:cubicBezTo>
                  <a:cubicBezTo>
                    <a:pt x="10657" y="8596"/>
                    <a:pt x="11062" y="9311"/>
                    <a:pt x="10883" y="9978"/>
                  </a:cubicBezTo>
                  <a:cubicBezTo>
                    <a:pt x="10734" y="10545"/>
                    <a:pt x="10211" y="10929"/>
                    <a:pt x="9633" y="10929"/>
                  </a:cubicBezTo>
                  <a:cubicBezTo>
                    <a:pt x="9519" y="10929"/>
                    <a:pt x="9403" y="10914"/>
                    <a:pt x="9288" y="10882"/>
                  </a:cubicBezTo>
                  <a:cubicBezTo>
                    <a:pt x="8454" y="10656"/>
                    <a:pt x="8061" y="9692"/>
                    <a:pt x="8526" y="8954"/>
                  </a:cubicBezTo>
                  <a:cubicBezTo>
                    <a:pt x="8585" y="8858"/>
                    <a:pt x="8538" y="8727"/>
                    <a:pt x="8418" y="8692"/>
                  </a:cubicBezTo>
                  <a:lnTo>
                    <a:pt x="8157" y="8620"/>
                  </a:lnTo>
                  <a:cubicBezTo>
                    <a:pt x="8121" y="8608"/>
                    <a:pt x="7990" y="8573"/>
                    <a:pt x="7526" y="8454"/>
                  </a:cubicBezTo>
                  <a:cubicBezTo>
                    <a:pt x="7347" y="8418"/>
                    <a:pt x="7252" y="8382"/>
                    <a:pt x="7192" y="8370"/>
                  </a:cubicBezTo>
                  <a:lnTo>
                    <a:pt x="7192" y="8370"/>
                  </a:lnTo>
                  <a:cubicBezTo>
                    <a:pt x="7201" y="8373"/>
                    <a:pt x="7207" y="8375"/>
                    <a:pt x="7205" y="8375"/>
                  </a:cubicBezTo>
                  <a:cubicBezTo>
                    <a:pt x="7199" y="8375"/>
                    <a:pt x="7116" y="8354"/>
                    <a:pt x="6799" y="8263"/>
                  </a:cubicBezTo>
                  <a:cubicBezTo>
                    <a:pt x="6644" y="8215"/>
                    <a:pt x="6525" y="8084"/>
                    <a:pt x="6549" y="7906"/>
                  </a:cubicBezTo>
                  <a:lnTo>
                    <a:pt x="6549" y="7894"/>
                  </a:lnTo>
                  <a:cubicBezTo>
                    <a:pt x="6560" y="7708"/>
                    <a:pt x="6714" y="7575"/>
                    <a:pt x="6895" y="7575"/>
                  </a:cubicBezTo>
                  <a:close/>
                  <a:moveTo>
                    <a:pt x="2906" y="0"/>
                  </a:moveTo>
                  <a:cubicBezTo>
                    <a:pt x="2406" y="24"/>
                    <a:pt x="1930" y="143"/>
                    <a:pt x="1501" y="393"/>
                  </a:cubicBezTo>
                  <a:cubicBezTo>
                    <a:pt x="1084" y="631"/>
                    <a:pt x="739" y="953"/>
                    <a:pt x="489" y="1357"/>
                  </a:cubicBezTo>
                  <a:cubicBezTo>
                    <a:pt x="441" y="1429"/>
                    <a:pt x="465" y="1536"/>
                    <a:pt x="537" y="1584"/>
                  </a:cubicBezTo>
                  <a:cubicBezTo>
                    <a:pt x="562" y="1601"/>
                    <a:pt x="592" y="1608"/>
                    <a:pt x="622" y="1608"/>
                  </a:cubicBezTo>
                  <a:cubicBezTo>
                    <a:pt x="676" y="1608"/>
                    <a:pt x="732" y="1582"/>
                    <a:pt x="763" y="1536"/>
                  </a:cubicBezTo>
                  <a:cubicBezTo>
                    <a:pt x="977" y="1179"/>
                    <a:pt x="1299" y="881"/>
                    <a:pt x="1656" y="679"/>
                  </a:cubicBezTo>
                  <a:cubicBezTo>
                    <a:pt x="2056" y="446"/>
                    <a:pt x="2494" y="336"/>
                    <a:pt x="2927" y="336"/>
                  </a:cubicBezTo>
                  <a:cubicBezTo>
                    <a:pt x="3822" y="336"/>
                    <a:pt x="4695" y="805"/>
                    <a:pt x="5168" y="1631"/>
                  </a:cubicBezTo>
                  <a:cubicBezTo>
                    <a:pt x="5382" y="2012"/>
                    <a:pt x="5501" y="2465"/>
                    <a:pt x="5501" y="2905"/>
                  </a:cubicBezTo>
                  <a:cubicBezTo>
                    <a:pt x="5501" y="4336"/>
                    <a:pt x="4332" y="5485"/>
                    <a:pt x="2912" y="5485"/>
                  </a:cubicBezTo>
                  <a:cubicBezTo>
                    <a:pt x="2843" y="5485"/>
                    <a:pt x="2773" y="5483"/>
                    <a:pt x="2703" y="5477"/>
                  </a:cubicBezTo>
                  <a:cubicBezTo>
                    <a:pt x="1870" y="5406"/>
                    <a:pt x="1120" y="4929"/>
                    <a:pt x="679" y="4203"/>
                  </a:cubicBezTo>
                  <a:cubicBezTo>
                    <a:pt x="489" y="3858"/>
                    <a:pt x="370" y="3489"/>
                    <a:pt x="346" y="3084"/>
                  </a:cubicBezTo>
                  <a:cubicBezTo>
                    <a:pt x="310" y="2739"/>
                    <a:pt x="370" y="2405"/>
                    <a:pt x="465" y="2108"/>
                  </a:cubicBezTo>
                  <a:cubicBezTo>
                    <a:pt x="489" y="2012"/>
                    <a:pt x="441" y="1929"/>
                    <a:pt x="358" y="1893"/>
                  </a:cubicBezTo>
                  <a:cubicBezTo>
                    <a:pt x="339" y="1888"/>
                    <a:pt x="320" y="1886"/>
                    <a:pt x="303" y="1886"/>
                  </a:cubicBezTo>
                  <a:cubicBezTo>
                    <a:pt x="231" y="1886"/>
                    <a:pt x="172" y="1924"/>
                    <a:pt x="144" y="2000"/>
                  </a:cubicBezTo>
                  <a:cubicBezTo>
                    <a:pt x="48" y="2298"/>
                    <a:pt x="1" y="2608"/>
                    <a:pt x="1" y="2917"/>
                  </a:cubicBezTo>
                  <a:lnTo>
                    <a:pt x="1" y="2953"/>
                  </a:lnTo>
                  <a:lnTo>
                    <a:pt x="1" y="5679"/>
                  </a:lnTo>
                  <a:cubicBezTo>
                    <a:pt x="1" y="5763"/>
                    <a:pt x="72" y="5834"/>
                    <a:pt x="167" y="5834"/>
                  </a:cubicBezTo>
                  <a:cubicBezTo>
                    <a:pt x="251" y="5834"/>
                    <a:pt x="322" y="5763"/>
                    <a:pt x="322" y="5679"/>
                  </a:cubicBezTo>
                  <a:lnTo>
                    <a:pt x="322" y="4274"/>
                  </a:lnTo>
                  <a:cubicBezTo>
                    <a:pt x="346" y="4310"/>
                    <a:pt x="358" y="4334"/>
                    <a:pt x="382" y="4382"/>
                  </a:cubicBezTo>
                  <a:cubicBezTo>
                    <a:pt x="895" y="5257"/>
                    <a:pt x="1832" y="5835"/>
                    <a:pt x="2901" y="5835"/>
                  </a:cubicBezTo>
                  <a:cubicBezTo>
                    <a:pt x="2922" y="5835"/>
                    <a:pt x="2944" y="5835"/>
                    <a:pt x="2965" y="5834"/>
                  </a:cubicBezTo>
                  <a:lnTo>
                    <a:pt x="4549" y="5834"/>
                  </a:lnTo>
                  <a:lnTo>
                    <a:pt x="4549" y="6656"/>
                  </a:lnTo>
                  <a:lnTo>
                    <a:pt x="4120" y="6537"/>
                  </a:lnTo>
                  <a:cubicBezTo>
                    <a:pt x="4019" y="6510"/>
                    <a:pt x="3916" y="6497"/>
                    <a:pt x="3814" y="6497"/>
                  </a:cubicBezTo>
                  <a:cubicBezTo>
                    <a:pt x="3376" y="6497"/>
                    <a:pt x="2954" y="6736"/>
                    <a:pt x="2751" y="7132"/>
                  </a:cubicBezTo>
                  <a:cubicBezTo>
                    <a:pt x="2703" y="7227"/>
                    <a:pt x="2692" y="7346"/>
                    <a:pt x="2739" y="7430"/>
                  </a:cubicBezTo>
                  <a:cubicBezTo>
                    <a:pt x="2799" y="7584"/>
                    <a:pt x="2918" y="7620"/>
                    <a:pt x="3061" y="7656"/>
                  </a:cubicBezTo>
                  <a:cubicBezTo>
                    <a:pt x="3215" y="7703"/>
                    <a:pt x="4073" y="7918"/>
                    <a:pt x="4216" y="7965"/>
                  </a:cubicBezTo>
                  <a:cubicBezTo>
                    <a:pt x="3209" y="8241"/>
                    <a:pt x="3066" y="8279"/>
                    <a:pt x="3058" y="8279"/>
                  </a:cubicBezTo>
                  <a:cubicBezTo>
                    <a:pt x="3055" y="8279"/>
                    <a:pt x="3071" y="8274"/>
                    <a:pt x="3067" y="8274"/>
                  </a:cubicBezTo>
                  <a:cubicBezTo>
                    <a:pt x="3066" y="8274"/>
                    <a:pt x="3064" y="8274"/>
                    <a:pt x="3061" y="8275"/>
                  </a:cubicBezTo>
                  <a:cubicBezTo>
                    <a:pt x="3025" y="8299"/>
                    <a:pt x="2823" y="8311"/>
                    <a:pt x="2739" y="8501"/>
                  </a:cubicBezTo>
                  <a:cubicBezTo>
                    <a:pt x="2692" y="8608"/>
                    <a:pt x="2692" y="8716"/>
                    <a:pt x="2751" y="8799"/>
                  </a:cubicBezTo>
                  <a:cubicBezTo>
                    <a:pt x="2953" y="9192"/>
                    <a:pt x="3370" y="9439"/>
                    <a:pt x="3805" y="9439"/>
                  </a:cubicBezTo>
                  <a:cubicBezTo>
                    <a:pt x="3910" y="9439"/>
                    <a:pt x="4016" y="9424"/>
                    <a:pt x="4120" y="9394"/>
                  </a:cubicBezTo>
                  <a:lnTo>
                    <a:pt x="4549" y="9275"/>
                  </a:lnTo>
                  <a:lnTo>
                    <a:pt x="4549" y="10561"/>
                  </a:lnTo>
                  <a:cubicBezTo>
                    <a:pt x="4549" y="10704"/>
                    <a:pt x="4430" y="10823"/>
                    <a:pt x="4287" y="10823"/>
                  </a:cubicBezTo>
                  <a:lnTo>
                    <a:pt x="3632" y="10823"/>
                  </a:lnTo>
                  <a:cubicBezTo>
                    <a:pt x="3537" y="10823"/>
                    <a:pt x="3465" y="10894"/>
                    <a:pt x="3465" y="10990"/>
                  </a:cubicBezTo>
                  <a:cubicBezTo>
                    <a:pt x="3465" y="11073"/>
                    <a:pt x="3537" y="11156"/>
                    <a:pt x="3632" y="11156"/>
                  </a:cubicBezTo>
                  <a:lnTo>
                    <a:pt x="4287" y="11156"/>
                  </a:lnTo>
                  <a:cubicBezTo>
                    <a:pt x="4608" y="11156"/>
                    <a:pt x="4882" y="10882"/>
                    <a:pt x="4882" y="10561"/>
                  </a:cubicBezTo>
                  <a:lnTo>
                    <a:pt x="4882" y="9192"/>
                  </a:lnTo>
                  <a:lnTo>
                    <a:pt x="6835" y="8668"/>
                  </a:lnTo>
                  <a:cubicBezTo>
                    <a:pt x="6871" y="8680"/>
                    <a:pt x="7097" y="8739"/>
                    <a:pt x="8085" y="9013"/>
                  </a:cubicBezTo>
                  <a:cubicBezTo>
                    <a:pt x="7585" y="10085"/>
                    <a:pt x="8383" y="11299"/>
                    <a:pt x="9573" y="11299"/>
                  </a:cubicBezTo>
                  <a:cubicBezTo>
                    <a:pt x="10824" y="11299"/>
                    <a:pt x="11597" y="9942"/>
                    <a:pt x="10978" y="8870"/>
                  </a:cubicBezTo>
                  <a:cubicBezTo>
                    <a:pt x="10585" y="8037"/>
                    <a:pt x="9788" y="8037"/>
                    <a:pt x="9514" y="7918"/>
                  </a:cubicBezTo>
                  <a:cubicBezTo>
                    <a:pt x="9788" y="7799"/>
                    <a:pt x="10585" y="7799"/>
                    <a:pt x="11038" y="7001"/>
                  </a:cubicBezTo>
                  <a:cubicBezTo>
                    <a:pt x="11666" y="5883"/>
                    <a:pt x="10818" y="4574"/>
                    <a:pt x="9627" y="4574"/>
                  </a:cubicBezTo>
                  <a:cubicBezTo>
                    <a:pt x="9486" y="4574"/>
                    <a:pt x="9341" y="4593"/>
                    <a:pt x="9192" y="4632"/>
                  </a:cubicBezTo>
                  <a:cubicBezTo>
                    <a:pt x="8216" y="4906"/>
                    <a:pt x="7728" y="5977"/>
                    <a:pt x="8145" y="6882"/>
                  </a:cubicBezTo>
                  <a:cubicBezTo>
                    <a:pt x="7156" y="7144"/>
                    <a:pt x="6930" y="7203"/>
                    <a:pt x="6894" y="7227"/>
                  </a:cubicBezTo>
                  <a:lnTo>
                    <a:pt x="4942" y="6703"/>
                  </a:lnTo>
                  <a:lnTo>
                    <a:pt x="4942" y="5798"/>
                  </a:lnTo>
                  <a:cubicBezTo>
                    <a:pt x="5478" y="5763"/>
                    <a:pt x="6002" y="5584"/>
                    <a:pt x="6442" y="5287"/>
                  </a:cubicBezTo>
                  <a:cubicBezTo>
                    <a:pt x="6513" y="5227"/>
                    <a:pt x="6537" y="5144"/>
                    <a:pt x="6490" y="5060"/>
                  </a:cubicBezTo>
                  <a:cubicBezTo>
                    <a:pt x="6461" y="5017"/>
                    <a:pt x="6411" y="4996"/>
                    <a:pt x="6360" y="4996"/>
                  </a:cubicBezTo>
                  <a:cubicBezTo>
                    <a:pt x="6326" y="4996"/>
                    <a:pt x="6292" y="5006"/>
                    <a:pt x="6263" y="5025"/>
                  </a:cubicBezTo>
                  <a:cubicBezTo>
                    <a:pt x="5682" y="5429"/>
                    <a:pt x="5116" y="5476"/>
                    <a:pt x="4727" y="5476"/>
                  </a:cubicBezTo>
                  <a:cubicBezTo>
                    <a:pt x="4608" y="5476"/>
                    <a:pt x="4505" y="5472"/>
                    <a:pt x="4423" y="5472"/>
                  </a:cubicBezTo>
                  <a:cubicBezTo>
                    <a:pt x="4379" y="5472"/>
                    <a:pt x="4342" y="5473"/>
                    <a:pt x="4311" y="5477"/>
                  </a:cubicBezTo>
                  <a:cubicBezTo>
                    <a:pt x="4418" y="5417"/>
                    <a:pt x="4513" y="5358"/>
                    <a:pt x="4608" y="5298"/>
                  </a:cubicBezTo>
                  <a:cubicBezTo>
                    <a:pt x="4728" y="5227"/>
                    <a:pt x="4847" y="5120"/>
                    <a:pt x="4942" y="5036"/>
                  </a:cubicBezTo>
                  <a:cubicBezTo>
                    <a:pt x="5525" y="4489"/>
                    <a:pt x="5882" y="3715"/>
                    <a:pt x="5882" y="2905"/>
                  </a:cubicBezTo>
                  <a:cubicBezTo>
                    <a:pt x="5882" y="2405"/>
                    <a:pt x="5740" y="1905"/>
                    <a:pt x="5490" y="1465"/>
                  </a:cubicBezTo>
                  <a:cubicBezTo>
                    <a:pt x="5204" y="976"/>
                    <a:pt x="4787" y="584"/>
                    <a:pt x="4311" y="334"/>
                  </a:cubicBezTo>
                  <a:lnTo>
                    <a:pt x="4847" y="334"/>
                  </a:lnTo>
                  <a:cubicBezTo>
                    <a:pt x="6252" y="357"/>
                    <a:pt x="7383" y="1512"/>
                    <a:pt x="7383" y="2905"/>
                  </a:cubicBezTo>
                  <a:cubicBezTo>
                    <a:pt x="7383" y="3536"/>
                    <a:pt x="7156" y="4144"/>
                    <a:pt x="6728" y="4620"/>
                  </a:cubicBezTo>
                  <a:cubicBezTo>
                    <a:pt x="6633" y="4727"/>
                    <a:pt x="6716" y="4906"/>
                    <a:pt x="6847" y="4906"/>
                  </a:cubicBezTo>
                  <a:cubicBezTo>
                    <a:pt x="6894" y="4906"/>
                    <a:pt x="6930" y="4882"/>
                    <a:pt x="6966" y="4846"/>
                  </a:cubicBezTo>
                  <a:cubicBezTo>
                    <a:pt x="7442" y="4310"/>
                    <a:pt x="7692" y="3620"/>
                    <a:pt x="7692" y="2905"/>
                  </a:cubicBezTo>
                  <a:cubicBezTo>
                    <a:pt x="7692" y="2131"/>
                    <a:pt x="7395" y="1417"/>
                    <a:pt x="6859" y="869"/>
                  </a:cubicBezTo>
                  <a:cubicBezTo>
                    <a:pt x="6299" y="298"/>
                    <a:pt x="5537" y="0"/>
                    <a:pt x="4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08;p63">
              <a:extLst>
                <a:ext uri="{FF2B5EF4-FFF2-40B4-BE49-F238E27FC236}">
                  <a16:creationId xmlns:a16="http://schemas.microsoft.com/office/drawing/2014/main" id="{3B04E500-00AF-D245-6A84-B7E562866AAC}"/>
                </a:ext>
              </a:extLst>
            </p:cNvPr>
            <p:cNvSpPr/>
            <p:nvPr/>
          </p:nvSpPr>
          <p:spPr>
            <a:xfrm>
              <a:off x="1976349" y="1775216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09;p63">
              <a:extLst>
                <a:ext uri="{FF2B5EF4-FFF2-40B4-BE49-F238E27FC236}">
                  <a16:creationId xmlns:a16="http://schemas.microsoft.com/office/drawing/2014/main" id="{81E9459B-CECF-80C9-C8CB-3D7B4D7F7DC8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10;p63">
              <a:extLst>
                <a:ext uri="{FF2B5EF4-FFF2-40B4-BE49-F238E27FC236}">
                  <a16:creationId xmlns:a16="http://schemas.microsoft.com/office/drawing/2014/main" id="{182051CE-8CBA-A1D6-06E9-7D50214FCBAE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11;p63">
              <a:extLst>
                <a:ext uri="{FF2B5EF4-FFF2-40B4-BE49-F238E27FC236}">
                  <a16:creationId xmlns:a16="http://schemas.microsoft.com/office/drawing/2014/main" id="{8EFD9FDD-37A1-BE1A-5C5E-6AA813A50468}"/>
                </a:ext>
              </a:extLst>
            </p:cNvPr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12;p63">
              <a:extLst>
                <a:ext uri="{FF2B5EF4-FFF2-40B4-BE49-F238E27FC236}">
                  <a16:creationId xmlns:a16="http://schemas.microsoft.com/office/drawing/2014/main" id="{2ADD35FC-E1C6-A2EF-AE7C-E22EECCB3A6E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13;p63">
              <a:extLst>
                <a:ext uri="{FF2B5EF4-FFF2-40B4-BE49-F238E27FC236}">
                  <a16:creationId xmlns:a16="http://schemas.microsoft.com/office/drawing/2014/main" id="{00676D6F-B56B-B54C-9F59-CAB58A0ADD9F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014;p63">
              <a:extLst>
                <a:ext uri="{FF2B5EF4-FFF2-40B4-BE49-F238E27FC236}">
                  <a16:creationId xmlns:a16="http://schemas.microsoft.com/office/drawing/2014/main" id="{8A30CD2A-FE2B-C7F3-5936-8BF4F2B6E572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015;p63">
              <a:extLst>
                <a:ext uri="{FF2B5EF4-FFF2-40B4-BE49-F238E27FC236}">
                  <a16:creationId xmlns:a16="http://schemas.microsoft.com/office/drawing/2014/main" id="{4A0D44A5-3A14-5223-ED76-5BEF28CDF1AF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016;p63">
              <a:extLst>
                <a:ext uri="{FF2B5EF4-FFF2-40B4-BE49-F238E27FC236}">
                  <a16:creationId xmlns:a16="http://schemas.microsoft.com/office/drawing/2014/main" id="{B4435144-F68B-1C10-AF5A-0DDE27FFDB07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017;p63">
              <a:extLst>
                <a:ext uri="{FF2B5EF4-FFF2-40B4-BE49-F238E27FC236}">
                  <a16:creationId xmlns:a16="http://schemas.microsoft.com/office/drawing/2014/main" id="{5A76B02E-9F8E-C9A1-B956-BE85B6277764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018;p63">
              <a:extLst>
                <a:ext uri="{FF2B5EF4-FFF2-40B4-BE49-F238E27FC236}">
                  <a16:creationId xmlns:a16="http://schemas.microsoft.com/office/drawing/2014/main" id="{344F6F61-ADF8-F3D2-154B-9C4FB514ED7C}"/>
                </a:ext>
              </a:extLst>
            </p:cNvPr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019;p63">
              <a:extLst>
                <a:ext uri="{FF2B5EF4-FFF2-40B4-BE49-F238E27FC236}">
                  <a16:creationId xmlns:a16="http://schemas.microsoft.com/office/drawing/2014/main" id="{EFFB92A2-8CEE-43D3-AF33-13BFA5D703AC}"/>
                </a:ext>
              </a:extLst>
            </p:cNvPr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020;p63">
              <a:extLst>
                <a:ext uri="{FF2B5EF4-FFF2-40B4-BE49-F238E27FC236}">
                  <a16:creationId xmlns:a16="http://schemas.microsoft.com/office/drawing/2014/main" id="{C75A07A7-D599-A405-4A70-DB5EA1B2EC1F}"/>
                </a:ext>
              </a:extLst>
            </p:cNvPr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021;p63">
              <a:extLst>
                <a:ext uri="{FF2B5EF4-FFF2-40B4-BE49-F238E27FC236}">
                  <a16:creationId xmlns:a16="http://schemas.microsoft.com/office/drawing/2014/main" id="{A51D9DAD-7EBE-0460-38BE-6A5D3411177A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022;p63">
              <a:extLst>
                <a:ext uri="{FF2B5EF4-FFF2-40B4-BE49-F238E27FC236}">
                  <a16:creationId xmlns:a16="http://schemas.microsoft.com/office/drawing/2014/main" id="{E5229706-59CC-7408-9632-82AA1A1C1ABC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023;p63">
              <a:extLst>
                <a:ext uri="{FF2B5EF4-FFF2-40B4-BE49-F238E27FC236}">
                  <a16:creationId xmlns:a16="http://schemas.microsoft.com/office/drawing/2014/main" id="{084EB238-551A-368B-9622-0D3C61754E7E}"/>
                </a:ext>
              </a:extLst>
            </p:cNvPr>
            <p:cNvSpPr/>
            <p:nvPr/>
          </p:nvSpPr>
          <p:spPr>
            <a:xfrm>
              <a:off x="1812744" y="1556302"/>
              <a:ext cx="77668" cy="72929"/>
            </a:xfrm>
            <a:custGeom>
              <a:avLst/>
              <a:gdLst/>
              <a:ahLst/>
              <a:cxnLst/>
              <a:rect l="l" t="t" r="r" b="b"/>
              <a:pathLst>
                <a:path w="2442" h="2293" extrusionOk="0">
                  <a:moveTo>
                    <a:pt x="1212" y="326"/>
                  </a:moveTo>
                  <a:cubicBezTo>
                    <a:pt x="1252" y="326"/>
                    <a:pt x="1293" y="329"/>
                    <a:pt x="1334" y="335"/>
                  </a:cubicBezTo>
                  <a:cubicBezTo>
                    <a:pt x="1811" y="394"/>
                    <a:pt x="2120" y="859"/>
                    <a:pt x="2013" y="1311"/>
                  </a:cubicBezTo>
                  <a:cubicBezTo>
                    <a:pt x="1923" y="1684"/>
                    <a:pt x="1585" y="1945"/>
                    <a:pt x="1209" y="1945"/>
                  </a:cubicBezTo>
                  <a:cubicBezTo>
                    <a:pt x="1141" y="1945"/>
                    <a:pt x="1071" y="1937"/>
                    <a:pt x="1001" y="1918"/>
                  </a:cubicBezTo>
                  <a:cubicBezTo>
                    <a:pt x="715" y="1847"/>
                    <a:pt x="501" y="1609"/>
                    <a:pt x="418" y="1311"/>
                  </a:cubicBezTo>
                  <a:cubicBezTo>
                    <a:pt x="307" y="793"/>
                    <a:pt x="708" y="326"/>
                    <a:pt x="1212" y="326"/>
                  </a:cubicBezTo>
                  <a:close/>
                  <a:moveTo>
                    <a:pt x="1259" y="1"/>
                  </a:moveTo>
                  <a:cubicBezTo>
                    <a:pt x="1205" y="1"/>
                    <a:pt x="1151" y="5"/>
                    <a:pt x="1096" y="13"/>
                  </a:cubicBezTo>
                  <a:cubicBezTo>
                    <a:pt x="453" y="85"/>
                    <a:pt x="1" y="680"/>
                    <a:pt x="108" y="1323"/>
                  </a:cubicBezTo>
                  <a:cubicBezTo>
                    <a:pt x="197" y="1881"/>
                    <a:pt x="685" y="2293"/>
                    <a:pt x="1246" y="2293"/>
                  </a:cubicBezTo>
                  <a:cubicBezTo>
                    <a:pt x="1283" y="2293"/>
                    <a:pt x="1320" y="2291"/>
                    <a:pt x="1358" y="2287"/>
                  </a:cubicBezTo>
                  <a:cubicBezTo>
                    <a:pt x="1989" y="2204"/>
                    <a:pt x="2442" y="1621"/>
                    <a:pt x="2358" y="978"/>
                  </a:cubicBezTo>
                  <a:cubicBezTo>
                    <a:pt x="2272" y="425"/>
                    <a:pt x="1800" y="1"/>
                    <a:pt x="12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24;p63">
              <a:extLst>
                <a:ext uri="{FF2B5EF4-FFF2-40B4-BE49-F238E27FC236}">
                  <a16:creationId xmlns:a16="http://schemas.microsoft.com/office/drawing/2014/main" id="{A91EF4EF-BA13-E6BE-A54E-EFC94C825048}"/>
                </a:ext>
              </a:extLst>
            </p:cNvPr>
            <p:cNvSpPr/>
            <p:nvPr/>
          </p:nvSpPr>
          <p:spPr>
            <a:xfrm>
              <a:off x="1759375" y="1695671"/>
              <a:ext cx="99613" cy="158707"/>
            </a:xfrm>
            <a:custGeom>
              <a:avLst/>
              <a:gdLst/>
              <a:ahLst/>
              <a:cxnLst/>
              <a:rect l="l" t="t" r="r" b="b"/>
              <a:pathLst>
                <a:path w="3132" h="4990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394"/>
                  </a:lnTo>
                  <a:cubicBezTo>
                    <a:pt x="0" y="4728"/>
                    <a:pt x="274" y="4990"/>
                    <a:pt x="596" y="4990"/>
                  </a:cubicBezTo>
                  <a:lnTo>
                    <a:pt x="2965" y="4990"/>
                  </a:lnTo>
                  <a:cubicBezTo>
                    <a:pt x="3048" y="4990"/>
                    <a:pt x="3120" y="4918"/>
                    <a:pt x="3120" y="4823"/>
                  </a:cubicBezTo>
                  <a:cubicBezTo>
                    <a:pt x="3132" y="4740"/>
                    <a:pt x="3048" y="4668"/>
                    <a:pt x="2965" y="4668"/>
                  </a:cubicBezTo>
                  <a:lnTo>
                    <a:pt x="596" y="4668"/>
                  </a:lnTo>
                  <a:cubicBezTo>
                    <a:pt x="453" y="4668"/>
                    <a:pt x="334" y="4549"/>
                    <a:pt x="334" y="4394"/>
                  </a:cubicBezTo>
                  <a:lnTo>
                    <a:pt x="334" y="1965"/>
                  </a:lnTo>
                  <a:lnTo>
                    <a:pt x="762" y="1965"/>
                  </a:lnTo>
                  <a:cubicBezTo>
                    <a:pt x="846" y="1965"/>
                    <a:pt x="929" y="1894"/>
                    <a:pt x="929" y="1799"/>
                  </a:cubicBezTo>
                  <a:cubicBezTo>
                    <a:pt x="929" y="1715"/>
                    <a:pt x="846" y="1644"/>
                    <a:pt x="762" y="1644"/>
                  </a:cubicBezTo>
                  <a:lnTo>
                    <a:pt x="334" y="1644"/>
                  </a:ln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025;p63">
              <a:extLst>
                <a:ext uri="{FF2B5EF4-FFF2-40B4-BE49-F238E27FC236}">
                  <a16:creationId xmlns:a16="http://schemas.microsoft.com/office/drawing/2014/main" id="{31E51FD9-0B83-2447-5C43-54BA89C0BBF8}"/>
                </a:ext>
              </a:extLst>
            </p:cNvPr>
            <p:cNvSpPr/>
            <p:nvPr/>
          </p:nvSpPr>
          <p:spPr>
            <a:xfrm>
              <a:off x="1794965" y="1747195"/>
              <a:ext cx="38261" cy="10623"/>
            </a:xfrm>
            <a:custGeom>
              <a:avLst/>
              <a:gdLst/>
              <a:ahLst/>
              <a:cxnLst/>
              <a:rect l="l" t="t" r="r" b="b"/>
              <a:pathLst>
                <a:path w="1203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024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203" y="83"/>
                    <a:pt x="1131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026;p63">
              <a:extLst>
                <a:ext uri="{FF2B5EF4-FFF2-40B4-BE49-F238E27FC236}">
                  <a16:creationId xmlns:a16="http://schemas.microsoft.com/office/drawing/2014/main" id="{1EBCD057-A8DC-3726-6858-6811BA6D8F58}"/>
                </a:ext>
              </a:extLst>
            </p:cNvPr>
            <p:cNvSpPr/>
            <p:nvPr/>
          </p:nvSpPr>
          <p:spPr>
            <a:xfrm>
              <a:off x="1839269" y="1747195"/>
              <a:ext cx="37912" cy="10623"/>
            </a:xfrm>
            <a:custGeom>
              <a:avLst/>
              <a:gdLst/>
              <a:ahLst/>
              <a:cxnLst/>
              <a:rect l="l" t="t" r="r" b="b"/>
              <a:pathLst>
                <a:path w="1192" h="334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cubicBezTo>
                    <a:pt x="0" y="262"/>
                    <a:pt x="84" y="333"/>
                    <a:pt x="167" y="333"/>
                  </a:cubicBezTo>
                  <a:lnTo>
                    <a:pt x="1036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191" y="83"/>
                    <a:pt x="1120" y="0"/>
                    <a:pt x="10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Text Placeholder">
            <a:extLst>
              <a:ext uri="{FF2B5EF4-FFF2-40B4-BE49-F238E27FC236}">
                <a16:creationId xmlns:a16="http://schemas.microsoft.com/office/drawing/2014/main" id="{7D292827-9C17-3FE6-B1E0-EC5D46B28E67}"/>
              </a:ext>
            </a:extLst>
          </p:cNvPr>
          <p:cNvSpPr txBox="1">
            <a:spLocks/>
          </p:cNvSpPr>
          <p:nvPr/>
        </p:nvSpPr>
        <p:spPr>
          <a:xfrm>
            <a:off x="373621" y="5277159"/>
            <a:ext cx="2514488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Project execution Style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6" name="Title 85">
            <a:extLst>
              <a:ext uri="{FF2B5EF4-FFF2-40B4-BE49-F238E27FC236}">
                <a16:creationId xmlns:a16="http://schemas.microsoft.com/office/drawing/2014/main" id="{5CF50525-DF06-0E0E-B073-0B35E01116FD}"/>
              </a:ext>
            </a:extLst>
          </p:cNvPr>
          <p:cNvSpPr txBox="1">
            <a:spLocks/>
          </p:cNvSpPr>
          <p:nvPr/>
        </p:nvSpPr>
        <p:spPr>
          <a:xfrm>
            <a:off x="766731" y="962596"/>
            <a:ext cx="10656734" cy="642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dirty="0"/>
              <a:t>I approached this case study as if I were solving a real-world data reliability challenge in a production environment.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0" grpId="0" build="p"/>
      <p:bldP spid="37" grpId="0" build="p"/>
      <p:bldP spid="38" grpId="0" build="p"/>
      <p:bldP spid="39" grpId="0" build="p"/>
      <p:bldP spid="40" grpId="0" build="p"/>
      <p:bldP spid="41" grpId="0" build="p"/>
      <p:bldP spid="42" grpId="0" build="p"/>
      <p:bldP spid="43" grpId="0" build="p"/>
      <p:bldP spid="50" grpId="0" build="p"/>
      <p:bldP spid="17" grpId="0" build="allAtOnce"/>
      <p:bldP spid="58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9" y="695453"/>
            <a:ext cx="3909993" cy="1357920"/>
          </a:xfrm>
        </p:spPr>
        <p:txBody>
          <a:bodyPr/>
          <a:lstStyle/>
          <a:p>
            <a:r>
              <a:rPr lang="en-US" dirty="0"/>
              <a:t>Deliverables &amp; Key Insights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7D169-32E8-A3EE-E540-39E11489C0B2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>
          <a:xfrm>
            <a:off x="7182986" y="6520415"/>
            <a:ext cx="4976717" cy="25140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Quality Assurance Pipeline: Automated Analysis &amp; Reporting</a:t>
            </a:r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392721" y="1644428"/>
            <a:ext cx="3406558" cy="936451"/>
          </a:xfrm>
        </p:spPr>
        <p:txBody>
          <a:bodyPr/>
          <a:lstStyle/>
          <a:p>
            <a:pPr algn="ctr"/>
            <a:r>
              <a:rPr lang="en-US" altLang="zh-CN" sz="1600" dirty="0"/>
              <a:t>Non-uniform date format, missing company names, revenue, revenue_units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" name="Text Placeholder 133">
            <a:extLst>
              <a:ext uri="{FF2B5EF4-FFF2-40B4-BE49-F238E27FC236}">
                <a16:creationId xmlns:a16="http://schemas.microsoft.com/office/drawing/2014/main" id="{B4A1757B-2E90-AA59-999C-F82B27EEA512}"/>
              </a:ext>
            </a:extLst>
          </p:cNvPr>
          <p:cNvSpPr txBox="1">
            <a:spLocks/>
          </p:cNvSpPr>
          <p:nvPr/>
        </p:nvSpPr>
        <p:spPr>
          <a:xfrm>
            <a:off x="4558247" y="-6288"/>
            <a:ext cx="3018772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FF0000"/>
                </a:solidFill>
              </a:rPr>
              <a:t>BEFORE : INPUT DATASET</a:t>
            </a:r>
          </a:p>
        </p:txBody>
      </p:sp>
      <p:sp>
        <p:nvSpPr>
          <p:cNvPr id="3" name="Text Placeholder 133">
            <a:extLst>
              <a:ext uri="{FF2B5EF4-FFF2-40B4-BE49-F238E27FC236}">
                <a16:creationId xmlns:a16="http://schemas.microsoft.com/office/drawing/2014/main" id="{A67A68F5-ED2E-1E30-82E1-1B6B26D3C71B}"/>
              </a:ext>
            </a:extLst>
          </p:cNvPr>
          <p:cNvSpPr txBox="1">
            <a:spLocks/>
          </p:cNvSpPr>
          <p:nvPr/>
        </p:nvSpPr>
        <p:spPr>
          <a:xfrm>
            <a:off x="8166792" y="-6288"/>
            <a:ext cx="3018772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67A60A"/>
                </a:solidFill>
              </a:rPr>
              <a:t>AFTER : OUTPUT DATASET</a:t>
            </a: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51AEE3-8B51-B23D-66C1-A6EC74ACF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930" y="468236"/>
            <a:ext cx="3962831" cy="1177692"/>
          </a:xfrm>
          <a:prstGeom prst="rect">
            <a:avLst/>
          </a:prstGeom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0DF414-544A-38BB-DA41-E1D124981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849" y="517319"/>
            <a:ext cx="3018772" cy="1305673"/>
          </a:xfrm>
          <a:prstGeom prst="rect">
            <a:avLst/>
          </a:prstGeom>
        </p:spPr>
      </p:pic>
      <p:sp>
        <p:nvSpPr>
          <p:cNvPr id="50" name="Text Placeholder 135">
            <a:extLst>
              <a:ext uri="{FF2B5EF4-FFF2-40B4-BE49-F238E27FC236}">
                <a16:creationId xmlns:a16="http://schemas.microsoft.com/office/drawing/2014/main" id="{8D867C03-6016-E100-46C2-63B4072B076B}"/>
              </a:ext>
            </a:extLst>
          </p:cNvPr>
          <p:cNvSpPr txBox="1">
            <a:spLocks/>
          </p:cNvSpPr>
          <p:nvPr/>
        </p:nvSpPr>
        <p:spPr>
          <a:xfrm>
            <a:off x="7577019" y="1645928"/>
            <a:ext cx="3608545" cy="8148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Cleaned &amp; Standardized Data – </a:t>
            </a:r>
            <a:r>
              <a:rPr lang="en-US" sz="1600" b="0" dirty="0"/>
              <a:t>Fiscal periods corrected, missing revenue units inferred, “N/A” for missing data.</a:t>
            </a:r>
            <a:endParaRPr lang="en-US" altLang="zh-CN" sz="1600" b="0" dirty="0"/>
          </a:p>
        </p:txBody>
      </p:sp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F63B0F-8B1F-26F9-DD63-C1DD551F6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058" y="2433659"/>
            <a:ext cx="3909993" cy="1451674"/>
          </a:xfrm>
          <a:prstGeom prst="rect">
            <a:avLst/>
          </a:prstGeom>
        </p:spPr>
      </p:pic>
      <p:sp>
        <p:nvSpPr>
          <p:cNvPr id="84" name="Text Placeholder 135">
            <a:extLst>
              <a:ext uri="{FF2B5EF4-FFF2-40B4-BE49-F238E27FC236}">
                <a16:creationId xmlns:a16="http://schemas.microsoft.com/office/drawing/2014/main" id="{CBD03BF5-7164-350E-D088-58AD0C3811F1}"/>
              </a:ext>
            </a:extLst>
          </p:cNvPr>
          <p:cNvSpPr txBox="1">
            <a:spLocks/>
          </p:cNvSpPr>
          <p:nvPr/>
        </p:nvSpPr>
        <p:spPr>
          <a:xfrm>
            <a:off x="7640575" y="3913248"/>
            <a:ext cx="3771384" cy="483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Rule-Based Checks – </a:t>
            </a:r>
            <a:r>
              <a:rPr lang="en-US" sz="1600" b="0" dirty="0"/>
              <a:t>Detected anomalies (e.g., YoY volatility, missing values).</a:t>
            </a:r>
            <a:endParaRPr lang="en-US" altLang="zh-CN" sz="1600" b="0" dirty="0"/>
          </a:p>
        </p:txBody>
      </p:sp>
      <p:sp>
        <p:nvSpPr>
          <p:cNvPr id="85" name="Text Placeholder 135">
            <a:extLst>
              <a:ext uri="{FF2B5EF4-FFF2-40B4-BE49-F238E27FC236}">
                <a16:creationId xmlns:a16="http://schemas.microsoft.com/office/drawing/2014/main" id="{E6AEFA4B-3928-2113-AC28-C0BB87712E7F}"/>
              </a:ext>
            </a:extLst>
          </p:cNvPr>
          <p:cNvSpPr txBox="1">
            <a:spLocks/>
          </p:cNvSpPr>
          <p:nvPr/>
        </p:nvSpPr>
        <p:spPr>
          <a:xfrm>
            <a:off x="4660202" y="3139871"/>
            <a:ext cx="3018772" cy="4926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RAW DATA – NO Rule-Based Checks Implemented</a:t>
            </a:r>
            <a:endParaRPr lang="en-US" altLang="zh-CN" sz="1600" b="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0DA2A-4CFE-E0EB-54BA-4EDA5551569D}"/>
              </a:ext>
            </a:extLst>
          </p:cNvPr>
          <p:cNvSpPr txBox="1"/>
          <p:nvPr/>
        </p:nvSpPr>
        <p:spPr>
          <a:xfrm>
            <a:off x="4477008" y="3022090"/>
            <a:ext cx="44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0" i="0" dirty="0">
                <a:solidFill>
                  <a:srgbClr val="0F1115"/>
                </a:solidFill>
                <a:effectLst/>
                <a:latin typeface="quote-cjk-patch"/>
              </a:rPr>
              <a:t>🚫</a:t>
            </a:r>
            <a:endParaRPr lang="en-DE" dirty="0"/>
          </a:p>
        </p:txBody>
      </p:sp>
      <p:pic>
        <p:nvPicPr>
          <p:cNvPr id="89" name="Picture 8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695661-9688-5FD7-4FDC-81E26E6CA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4058" y="4397183"/>
            <a:ext cx="3898703" cy="1449897"/>
          </a:xfrm>
          <a:prstGeom prst="rect">
            <a:avLst/>
          </a:prstGeom>
        </p:spPr>
      </p:pic>
      <p:sp>
        <p:nvSpPr>
          <p:cNvPr id="90" name="Text Placeholder 135">
            <a:extLst>
              <a:ext uri="{FF2B5EF4-FFF2-40B4-BE49-F238E27FC236}">
                <a16:creationId xmlns:a16="http://schemas.microsoft.com/office/drawing/2014/main" id="{7C0AA355-2C73-605B-C349-1C59A3C9CD94}"/>
              </a:ext>
            </a:extLst>
          </p:cNvPr>
          <p:cNvSpPr txBox="1">
            <a:spLocks/>
          </p:cNvSpPr>
          <p:nvPr/>
        </p:nvSpPr>
        <p:spPr>
          <a:xfrm>
            <a:off x="7618249" y="5847080"/>
            <a:ext cx="3771384" cy="7446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LLM-Powered Insights –</a:t>
            </a:r>
            <a:r>
              <a:rPr lang="en-US" sz="1600" b="0" dirty="0"/>
              <a:t> AI provided explanations &amp; peer context for company performance.</a:t>
            </a:r>
            <a:endParaRPr lang="en-US" altLang="zh-CN" sz="1600" b="0" dirty="0"/>
          </a:p>
        </p:txBody>
      </p:sp>
      <p:sp>
        <p:nvSpPr>
          <p:cNvPr id="91" name="Text Placeholder 135">
            <a:extLst>
              <a:ext uri="{FF2B5EF4-FFF2-40B4-BE49-F238E27FC236}">
                <a16:creationId xmlns:a16="http://schemas.microsoft.com/office/drawing/2014/main" id="{FF398651-87B9-63C1-93BA-A273BA52A4B9}"/>
              </a:ext>
            </a:extLst>
          </p:cNvPr>
          <p:cNvSpPr txBox="1">
            <a:spLocks/>
          </p:cNvSpPr>
          <p:nvPr/>
        </p:nvSpPr>
        <p:spPr>
          <a:xfrm>
            <a:off x="4706164" y="4850740"/>
            <a:ext cx="3018772" cy="4926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RAW DATA – NO LLM-Powered Insights </a:t>
            </a:r>
            <a:endParaRPr lang="en-US" altLang="zh-CN" sz="1600" b="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8CA0420-56D4-E020-6C0F-884A251D44C8}"/>
              </a:ext>
            </a:extLst>
          </p:cNvPr>
          <p:cNvSpPr txBox="1"/>
          <p:nvPr/>
        </p:nvSpPr>
        <p:spPr>
          <a:xfrm>
            <a:off x="4451956" y="4752799"/>
            <a:ext cx="44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0" i="0" dirty="0">
                <a:solidFill>
                  <a:srgbClr val="0F1115"/>
                </a:solidFill>
                <a:effectLst/>
                <a:latin typeface="quote-cjk-patch"/>
              </a:rPr>
              <a:t>🚫</a:t>
            </a:r>
            <a:endParaRPr lang="en-DE" dirty="0"/>
          </a:p>
        </p:txBody>
      </p:sp>
      <p:pic>
        <p:nvPicPr>
          <p:cNvPr id="97" name="Picture 9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F04493-3D11-8310-AC28-0F35F31CC5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963" y="5343417"/>
            <a:ext cx="5862181" cy="124831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DF890BF3-584E-3387-A104-D8C2A7C40E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98" y="104713"/>
            <a:ext cx="1676545" cy="323116"/>
          </a:xfrm>
          <a:prstGeom prst="rect">
            <a:avLst/>
          </a:prstGeom>
        </p:spPr>
      </p:pic>
      <p:pic>
        <p:nvPicPr>
          <p:cNvPr id="99" name="Test_resultOutput">
            <a:hlinkClick r:id="" action="ppaction://media"/>
            <a:extLst>
              <a:ext uri="{FF2B5EF4-FFF2-40B4-BE49-F238E27FC236}">
                <a16:creationId xmlns:a16="http://schemas.microsoft.com/office/drawing/2014/main" id="{F5586767-3576-BEA7-C69B-ACE97DA4F5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9430" y="1971041"/>
            <a:ext cx="4124169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63438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99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</p:childTnLst>
        </p:cTn>
      </p:par>
    </p:tnLst>
    <p:bldLst>
      <p:bldP spid="136" grpId="0" build="p"/>
      <p:bldP spid="50" grpId="0"/>
      <p:bldP spid="84" grpId="0"/>
      <p:bldP spid="85" grpId="0"/>
      <p:bldP spid="90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024" y="448357"/>
            <a:ext cx="7072336" cy="745016"/>
          </a:xfrm>
        </p:spPr>
        <p:txBody>
          <a:bodyPr/>
          <a:lstStyle/>
          <a:p>
            <a:r>
              <a:rPr lang="en-US" sz="2000" dirty="0"/>
              <a:t>Beyond Requirements → Excellence &amp; Future Potential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9272" y="1341120"/>
            <a:ext cx="3333455" cy="314960"/>
          </a:xfrm>
        </p:spPr>
        <p:txBody>
          <a:bodyPr/>
          <a:lstStyle/>
          <a:p>
            <a:r>
              <a:rPr lang="en-US" sz="1600" dirty="0"/>
              <a:t>Key Project Features Achieved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16245" y="1781337"/>
            <a:ext cx="3012438" cy="3491703"/>
          </a:xfrm>
        </p:spPr>
        <p:txBody>
          <a:bodyPr/>
          <a:lstStyle/>
          <a:p>
            <a:r>
              <a:rPr lang="en-DE" dirty="0"/>
              <a:t>✅ </a:t>
            </a:r>
            <a:r>
              <a:rPr lang="en-US" dirty="0"/>
              <a:t>Multi-Layered Quality Framework (Rules + Stats + LLM)</a:t>
            </a:r>
          </a:p>
          <a:p>
            <a:r>
              <a:rPr lang="en-DE" dirty="0"/>
              <a:t>✅ </a:t>
            </a:r>
            <a:r>
              <a:rPr lang="en-US" dirty="0"/>
              <a:t>Intelligent Resource Optimization (LLM only on high-risk cases)</a:t>
            </a:r>
          </a:p>
          <a:p>
            <a:r>
              <a:rPr lang="en-DE" dirty="0"/>
              <a:t>✅ </a:t>
            </a:r>
            <a:r>
              <a:rPr lang="en-US" dirty="0"/>
              <a:t>Production-Ready Architecture (Configs, error handling, modular design)</a:t>
            </a:r>
          </a:p>
          <a:p>
            <a:r>
              <a:rPr lang="en-DE" dirty="0"/>
              <a:t>✅ </a:t>
            </a:r>
            <a:r>
              <a:rPr lang="en-US" dirty="0"/>
              <a:t>Context-Aware Analysis (Peer benchmarking, not arbitrary rules)</a:t>
            </a:r>
          </a:p>
          <a:p>
            <a:r>
              <a:rPr lang="en-DE" dirty="0"/>
              <a:t>✅ 95% </a:t>
            </a:r>
            <a:r>
              <a:rPr lang="en-US" dirty="0"/>
              <a:t>Test Coverage (22 tests → enterprise-grade reliability)</a:t>
            </a:r>
          </a:p>
          <a:p>
            <a:r>
              <a:rPr lang="en-DE" dirty="0"/>
              <a:t>✅ </a:t>
            </a:r>
            <a:r>
              <a:rPr lang="en-US" dirty="0"/>
              <a:t>Professional Delivery (formatted reports, Excel outputs, test automation)</a:t>
            </a:r>
          </a:p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5986" y="1168188"/>
            <a:ext cx="2064014" cy="499295"/>
          </a:xfrm>
        </p:spPr>
        <p:txBody>
          <a:bodyPr/>
          <a:lstStyle/>
          <a:p>
            <a:r>
              <a:rPr lang="en-US" sz="1600" dirty="0"/>
              <a:t>Future Directions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95986" y="1781337"/>
            <a:ext cx="3098183" cy="1876263"/>
          </a:xfrm>
        </p:spPr>
        <p:txBody>
          <a:bodyPr/>
          <a:lstStyle/>
          <a:p>
            <a:r>
              <a:rPr lang="en-DE" dirty="0"/>
              <a:t>🔍 </a:t>
            </a:r>
            <a:r>
              <a:rPr lang="en-US" dirty="0"/>
              <a:t>Scale LLM analysis to larger datasets</a:t>
            </a:r>
          </a:p>
          <a:p>
            <a:r>
              <a:rPr lang="en-DE" dirty="0"/>
              <a:t>🤝 </a:t>
            </a:r>
            <a:r>
              <a:rPr lang="en-US" dirty="0"/>
              <a:t>Multi-language + multi-market support</a:t>
            </a:r>
          </a:p>
          <a:p>
            <a:r>
              <a:rPr lang="en-DE" dirty="0"/>
              <a:t>📊 </a:t>
            </a:r>
            <a:r>
              <a:rPr lang="en-US" dirty="0"/>
              <a:t>Power BI dashboards for interactive monitoring</a:t>
            </a:r>
          </a:p>
          <a:p>
            <a:r>
              <a:rPr lang="en-DE" dirty="0"/>
              <a:t>🔒 </a:t>
            </a:r>
            <a:r>
              <a:rPr lang="en-US" dirty="0"/>
              <a:t>Enterprise integration (APIs, CI/CD pipelines)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3" name="Title 59">
            <a:extLst>
              <a:ext uri="{FF2B5EF4-FFF2-40B4-BE49-F238E27FC236}">
                <a16:creationId xmlns:a16="http://schemas.microsoft.com/office/drawing/2014/main" id="{6ADD6D07-A157-94DD-2F47-87BA9E8B1812}"/>
              </a:ext>
            </a:extLst>
          </p:cNvPr>
          <p:cNvSpPr txBox="1">
            <a:spLocks/>
          </p:cNvSpPr>
          <p:nvPr/>
        </p:nvSpPr>
        <p:spPr>
          <a:xfrm>
            <a:off x="4416244" y="5273040"/>
            <a:ext cx="7603035" cy="944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C00000"/>
                </a:solidFill>
              </a:rPr>
              <a:t>Final Statement: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👉 </a:t>
            </a:r>
            <a:r>
              <a:rPr lang="en-US" sz="1600" i="1" dirty="0">
                <a:solidFill>
                  <a:srgbClr val="C00000"/>
                </a:solidFill>
              </a:rPr>
              <a:t>“This project demonstrates not just technical capability, but the engineering rigor and business acumen required to deliver production-grade data quality solutions — with clear pathways for future growth.”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E5F54F2A-5EE1-86A3-ADA9-BCCEE993CF34}"/>
              </a:ext>
            </a:extLst>
          </p:cNvPr>
          <p:cNvSpPr txBox="1">
            <a:spLocks/>
          </p:cNvSpPr>
          <p:nvPr/>
        </p:nvSpPr>
        <p:spPr>
          <a:xfrm>
            <a:off x="1046150" y="1163102"/>
            <a:ext cx="3333455" cy="867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Thank You !</a:t>
            </a:r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F115C9EE-559A-73B3-1DE0-623B765B2F28}"/>
              </a:ext>
            </a:extLst>
          </p:cNvPr>
          <p:cNvSpPr txBox="1">
            <a:spLocks/>
          </p:cNvSpPr>
          <p:nvPr/>
        </p:nvSpPr>
        <p:spPr>
          <a:xfrm>
            <a:off x="450464" y="4613905"/>
            <a:ext cx="3975949" cy="18592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Uchechukwu Obi</a:t>
            </a:r>
          </a:p>
          <a:p>
            <a:pPr lvl="0"/>
            <a:r>
              <a:rPr lang="en-DE" sz="1600" dirty="0"/>
              <a:t>✉</a:t>
            </a:r>
            <a:r>
              <a:rPr lang="en-US" sz="1600" dirty="0"/>
              <a:t> uchechukwumaobi@outlook.com</a:t>
            </a:r>
          </a:p>
          <a:p>
            <a:pPr fontAlgn="base"/>
            <a:r>
              <a:rPr lang="en-DE" b="0" dirty="0"/>
              <a:t>📎</a:t>
            </a:r>
            <a:r>
              <a:rPr lang="en-US" b="0" dirty="0"/>
              <a:t>LinkedIn: </a:t>
            </a:r>
            <a:r>
              <a:rPr lang="en-US" sz="1600" b="0" dirty="0">
                <a:solidFill>
                  <a:srgbClr val="002060"/>
                </a:solidFill>
                <a:hlinkClick r:id="rId3" tooltip="https://www.linkedin.com/in/uchechukwu-ob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https://www.linkedin.com/in/uchechukwu-obi</a:t>
            </a:r>
            <a:r>
              <a:rPr lang="en-US" sz="1600" b="0" dirty="0">
                <a:solidFill>
                  <a:srgbClr val="002060"/>
                </a:solidFill>
              </a:rPr>
              <a:t>  </a:t>
            </a:r>
          </a:p>
          <a:p>
            <a:pPr fontAlgn="base"/>
            <a:r>
              <a:rPr lang="en-US" b="0" dirty="0"/>
              <a:t> </a:t>
            </a:r>
            <a:r>
              <a:rPr lang="en-DE" sz="1600" b="0" dirty="0"/>
              <a:t>📞 +49 160 9148 9943 |</a:t>
            </a:r>
            <a:r>
              <a:rPr lang="en-US" sz="1600" b="0" dirty="0"/>
              <a:t>Hamburg</a:t>
            </a:r>
            <a:r>
              <a:rPr lang="en-US" b="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BC88E-DC84-59B7-FE6D-B6CDE22EF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167" y="62613"/>
            <a:ext cx="1676545" cy="323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15227-1B8E-4006-E9CB-27820CDB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533" y="6400482"/>
            <a:ext cx="4682134" cy="329213"/>
          </a:xfrm>
          <a:prstGeom prst="rect">
            <a:avLst/>
          </a:prstGeom>
        </p:spPr>
      </p:pic>
      <p:pic>
        <p:nvPicPr>
          <p:cNvPr id="12" name="Picture Placeholder 11" descr="A person in a blue suit&#10;&#10;AI-generated content may be incorrect.">
            <a:extLst>
              <a:ext uri="{FF2B5EF4-FFF2-40B4-BE49-F238E27FC236}">
                <a16:creationId xmlns:a16="http://schemas.microsoft.com/office/drawing/2014/main" id="{3DAD0981-BE84-4B25-258C-2A3CC7EC4C9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/>
          <a:srcRect l="10927" r="10927"/>
          <a:stretch>
            <a:fillRect/>
          </a:stretch>
        </p:blipFill>
        <p:spPr>
          <a:xfrm>
            <a:off x="1566380" y="2294895"/>
            <a:ext cx="1899910" cy="214466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1C94DD-AC0D-E8A1-2AF3-BCF1CA2A5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791" y="1336983"/>
            <a:ext cx="738763" cy="638194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F5D2EB-F706-88C4-F733-31ED7C5E5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683" y="3580884"/>
            <a:ext cx="4263779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43" grpId="0" build="p"/>
      <p:bldP spid="35" grpId="0" build="p"/>
      <p:bldP spid="44" grpId="0" build="p"/>
      <p:bldP spid="3" grpId="0"/>
    </p:bldLst>
  </p:timing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883</Words>
  <Application>Microsoft Office PowerPoint</Application>
  <PresentationFormat>Widescreen</PresentationFormat>
  <Paragraphs>111</Paragraphs>
  <Slides>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等线</vt:lpstr>
      <vt:lpstr>Abadi</vt:lpstr>
      <vt:lpstr>Arial</vt:lpstr>
      <vt:lpstr>Calibri</vt:lpstr>
      <vt:lpstr>Posterama Text Black</vt:lpstr>
      <vt:lpstr>Posterama Text SemiBold</vt:lpstr>
      <vt:lpstr>quote-cjk-patch</vt:lpstr>
      <vt:lpstr>Custom​​</vt:lpstr>
      <vt:lpstr>Data Quality Assurance Pipeline: Automated Analysis &amp; Reporting</vt:lpstr>
      <vt:lpstr>The Challenge: Ensuring Accurate &amp; Consistent Financial Data</vt:lpstr>
      <vt:lpstr>Quality Measures &amp; Rationale </vt:lpstr>
      <vt:lpstr>Approach: From Raw Data to Insights</vt:lpstr>
      <vt:lpstr>Deliverables &amp; Key Insights </vt:lpstr>
      <vt:lpstr>Beyond Requirements → Excellence &amp; Future Potential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Obi, Uchechukwu Chukwuma</dc:creator>
  <cp:lastModifiedBy>Obi, Uchechukwu Chukwuma</cp:lastModifiedBy>
  <cp:revision>27</cp:revision>
  <dcterms:created xsi:type="dcterms:W3CDTF">2025-09-06T12:53:58Z</dcterms:created>
  <dcterms:modified xsi:type="dcterms:W3CDTF">2025-09-08T13:39:51Z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2025-09-06T13:46:28Z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2c6cac8d-ab61-47b3-8209-4df2e46aefbc</vt:lpwstr>
  </property>
  <property fmtid="{D5CDD505-2E9C-101B-9397-08002B2CF9AE}" pid="8" name="MSIP_Label_defa4170-0d19-0005-0004-bc88714345d2_ActionId">
    <vt:lpwstr>9b36d7bb-5f13-4f47-bbe8-ab24cbb62290</vt:lpwstr>
  </property>
  <property fmtid="{D5CDD505-2E9C-101B-9397-08002B2CF9AE}" pid="9" name="MSIP_Label_defa4170-0d19-0005-0004-bc88714345d2_ContentBits">
    <vt:lpwstr>0</vt:lpwstr>
  </property>
  <property fmtid="{D5CDD505-2E9C-101B-9397-08002B2CF9AE}" pid="10" name="MSIP_Label_defa4170-0d19-0005-0004-bc88714345d2_Tag">
    <vt:lpwstr>10, 3, 0, 1</vt:lpwstr>
  </property>
</Properties>
</file>